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8" r:id="rId2"/>
    <p:sldId id="267" r:id="rId3"/>
    <p:sldId id="259" r:id="rId4"/>
    <p:sldId id="266" r:id="rId5"/>
    <p:sldId id="269" r:id="rId6"/>
    <p:sldId id="277" r:id="rId7"/>
    <p:sldId id="256" r:id="rId8"/>
    <p:sldId id="260" r:id="rId9"/>
    <p:sldId id="261" r:id="rId10"/>
    <p:sldId id="262" r:id="rId11"/>
    <p:sldId id="270" r:id="rId12"/>
    <p:sldId id="271" r:id="rId13"/>
    <p:sldId id="263" r:id="rId14"/>
    <p:sldId id="272" r:id="rId15"/>
    <p:sldId id="265" r:id="rId16"/>
    <p:sldId id="275" r:id="rId17"/>
    <p:sldId id="264" r:id="rId18"/>
    <p:sldId id="273" r:id="rId19"/>
    <p:sldId id="276" r:id="rId20"/>
    <p:sldId id="278" r:id="rId21"/>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996" autoAdjust="0"/>
  </p:normalViewPr>
  <p:slideViewPr>
    <p:cSldViewPr>
      <p:cViewPr varScale="1">
        <p:scale>
          <a:sx n="84" d="100"/>
          <a:sy n="84" d="100"/>
        </p:scale>
        <p:origin x="-232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a-DK"/>
              <a:t>Klik for at redigere titeltypografi i masteren</a:t>
            </a:r>
            <a:endParaRPr kumimoji="0" lang="en-US"/>
          </a:p>
        </p:txBody>
      </p:sp>
      <p:sp>
        <p:nvSpPr>
          <p:cNvPr id="9" name="U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a:t>Klik for at redigere undertiteltypografien i masteren</a:t>
            </a:r>
            <a:endParaRPr kumimoji="0" lang="en-US"/>
          </a:p>
        </p:txBody>
      </p:sp>
      <p:sp>
        <p:nvSpPr>
          <p:cNvPr id="28" name="Pladsholder til dato 27"/>
          <p:cNvSpPr>
            <a:spLocks noGrp="1"/>
          </p:cNvSpPr>
          <p:nvPr>
            <p:ph type="dt" sz="half" idx="10"/>
          </p:nvPr>
        </p:nvSpPr>
        <p:spPr bwMode="auto">
          <a:xfrm rot="5400000">
            <a:off x="7764621" y="1174097"/>
            <a:ext cx="2286000" cy="381000"/>
          </a:xfrm>
        </p:spPr>
        <p:txBody>
          <a:bodyPr/>
          <a:lstStyle/>
          <a:p>
            <a:fld id="{89E137D0-D1F4-4218-B724-F60A04BD2585}" type="datetimeFigureOut">
              <a:rPr lang="da-DK" smtClean="0"/>
              <a:pPr/>
              <a:t>05-01-2017</a:t>
            </a:fld>
            <a:endParaRPr lang="da-DK"/>
          </a:p>
        </p:txBody>
      </p:sp>
      <p:sp>
        <p:nvSpPr>
          <p:cNvPr id="17" name="Pladsholder til sidefod 16"/>
          <p:cNvSpPr>
            <a:spLocks noGrp="1"/>
          </p:cNvSpPr>
          <p:nvPr>
            <p:ph type="ftr" sz="quarter" idx="11"/>
          </p:nvPr>
        </p:nvSpPr>
        <p:spPr bwMode="auto">
          <a:xfrm rot="5400000">
            <a:off x="7077269" y="4181669"/>
            <a:ext cx="3657600" cy="384048"/>
          </a:xfrm>
        </p:spPr>
        <p:txBody>
          <a:bodyPr/>
          <a:lstStyle/>
          <a:p>
            <a:endParaRPr lang="da-DK"/>
          </a:p>
        </p:txBody>
      </p:sp>
      <p:sp>
        <p:nvSpPr>
          <p:cNvPr id="10" name="Rektangel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ktangel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ktangel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Lige forbindels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Lige forbindels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Lige forbindels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Lige forbindels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Lige forbindels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Lige forbindels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ktangel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Pladsholder til diasnummer 28"/>
          <p:cNvSpPr>
            <a:spLocks noGrp="1"/>
          </p:cNvSpPr>
          <p:nvPr>
            <p:ph type="sldNum" sz="quarter" idx="12"/>
          </p:nvPr>
        </p:nvSpPr>
        <p:spPr bwMode="auto">
          <a:xfrm>
            <a:off x="1325544" y="4928702"/>
            <a:ext cx="609600" cy="517524"/>
          </a:xfrm>
        </p:spPr>
        <p:txBody>
          <a:bodyPr/>
          <a:lstStyle/>
          <a:p>
            <a:fld id="{A99AA718-D756-4662-B9E0-B8590C0B7FC7}" type="slidenum">
              <a:rPr lang="da-DK" smtClean="0"/>
              <a:pPr/>
              <a:t>‹nr.›</a:t>
            </a:fld>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titeltypografi i masteren</a:t>
            </a:r>
            <a:endParaRPr kumimoji="0" lang="en-US"/>
          </a:p>
        </p:txBody>
      </p:sp>
      <p:sp>
        <p:nvSpPr>
          <p:cNvPr id="3" name="Pladsholder til lodret titel 2"/>
          <p:cNvSpPr>
            <a:spLocks noGrp="1"/>
          </p:cNvSpPr>
          <p:nvPr>
            <p:ph type="body" orient="vert" idx="1"/>
          </p:nvPr>
        </p:nvSpPr>
        <p:spPr/>
        <p:txBody>
          <a:bodyPr vert="eaVert"/>
          <a:lstStyle/>
          <a:p>
            <a:pPr lvl="0" eaLnBrk="1" latinLnBrk="0" hangingPunct="1"/>
            <a:r>
              <a:rPr lang="da-DK"/>
              <a:t>Klik for at redigere typografi i masteren</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4" name="Pladsholder til dato 3"/>
          <p:cNvSpPr>
            <a:spLocks noGrp="1"/>
          </p:cNvSpPr>
          <p:nvPr>
            <p:ph type="dt" sz="half" idx="10"/>
          </p:nvPr>
        </p:nvSpPr>
        <p:spPr/>
        <p:txBody>
          <a:bodyPr/>
          <a:lstStyle/>
          <a:p>
            <a:fld id="{89E137D0-D1F4-4218-B724-F60A04BD2585}" type="datetimeFigureOut">
              <a:rPr lang="da-DK" smtClean="0"/>
              <a:pPr/>
              <a:t>05-01-2017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99AA718-D756-4662-B9E0-B8590C0B7FC7}"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9"/>
            <a:ext cx="1676400" cy="5851525"/>
          </a:xfrm>
        </p:spPr>
        <p:txBody>
          <a:bodyPr vert="eaVert"/>
          <a:lstStyle/>
          <a:p>
            <a:r>
              <a:rPr kumimoji="0" lang="da-DK"/>
              <a:t>Klik for at redigere titeltypografi i masteren</a:t>
            </a:r>
            <a:endParaRPr kumimoji="0" lang="en-US"/>
          </a:p>
        </p:txBody>
      </p:sp>
      <p:sp>
        <p:nvSpPr>
          <p:cNvPr id="3" name="Pladsholder til lodret titel 2"/>
          <p:cNvSpPr>
            <a:spLocks noGrp="1"/>
          </p:cNvSpPr>
          <p:nvPr>
            <p:ph type="body" orient="vert" idx="1"/>
          </p:nvPr>
        </p:nvSpPr>
        <p:spPr>
          <a:xfrm>
            <a:off x="457200" y="274638"/>
            <a:ext cx="6019800" cy="5851525"/>
          </a:xfrm>
        </p:spPr>
        <p:txBody>
          <a:bodyPr vert="eaVert"/>
          <a:lstStyle/>
          <a:p>
            <a:pPr lvl="0" eaLnBrk="1" latinLnBrk="0" hangingPunct="1"/>
            <a:r>
              <a:rPr lang="da-DK"/>
              <a:t>Klik for at redigere typografi i masteren</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4" name="Pladsholder til dato 3"/>
          <p:cNvSpPr>
            <a:spLocks noGrp="1"/>
          </p:cNvSpPr>
          <p:nvPr>
            <p:ph type="dt" sz="half" idx="10"/>
          </p:nvPr>
        </p:nvSpPr>
        <p:spPr/>
        <p:txBody>
          <a:bodyPr/>
          <a:lstStyle/>
          <a:p>
            <a:fld id="{89E137D0-D1F4-4218-B724-F60A04BD2585}" type="datetimeFigureOut">
              <a:rPr lang="da-DK" smtClean="0"/>
              <a:pPr/>
              <a:t>05-01-2017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99AA718-D756-4662-B9E0-B8590C0B7FC7}"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titeltypografi i masteren</a:t>
            </a:r>
            <a:endParaRPr kumimoji="0" lang="en-US"/>
          </a:p>
        </p:txBody>
      </p:sp>
      <p:sp>
        <p:nvSpPr>
          <p:cNvPr id="8" name="Pladsholder til indhold 7"/>
          <p:cNvSpPr>
            <a:spLocks noGrp="1"/>
          </p:cNvSpPr>
          <p:nvPr>
            <p:ph sz="quarter" idx="1"/>
          </p:nvPr>
        </p:nvSpPr>
        <p:spPr>
          <a:xfrm>
            <a:off x="457200" y="1600200"/>
            <a:ext cx="7467600" cy="4873752"/>
          </a:xfrm>
        </p:spPr>
        <p:txBody>
          <a:bodyPr/>
          <a:lstStyle/>
          <a:p>
            <a:pPr lvl="0" eaLnBrk="1" latinLnBrk="0" hangingPunct="1"/>
            <a:r>
              <a:rPr lang="da-DK"/>
              <a:t>Klik for at redigere typografi i masteren</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7" name="Pladsholder til dato 6"/>
          <p:cNvSpPr>
            <a:spLocks noGrp="1"/>
          </p:cNvSpPr>
          <p:nvPr>
            <p:ph type="dt" sz="half" idx="14"/>
          </p:nvPr>
        </p:nvSpPr>
        <p:spPr/>
        <p:txBody>
          <a:bodyPr rtlCol="0"/>
          <a:lstStyle/>
          <a:p>
            <a:fld id="{89E137D0-D1F4-4218-B724-F60A04BD2585}" type="datetimeFigureOut">
              <a:rPr lang="da-DK" smtClean="0"/>
              <a:pPr/>
              <a:t>05-01-2017</a:t>
            </a:fld>
            <a:endParaRPr lang="da-DK"/>
          </a:p>
        </p:txBody>
      </p:sp>
      <p:sp>
        <p:nvSpPr>
          <p:cNvPr id="9" name="Pladsholder til diasnummer 8"/>
          <p:cNvSpPr>
            <a:spLocks noGrp="1"/>
          </p:cNvSpPr>
          <p:nvPr>
            <p:ph type="sldNum" sz="quarter" idx="15"/>
          </p:nvPr>
        </p:nvSpPr>
        <p:spPr/>
        <p:txBody>
          <a:bodyPr rtlCol="0"/>
          <a:lstStyle/>
          <a:p>
            <a:fld id="{A99AA718-D756-4662-B9E0-B8590C0B7FC7}" type="slidenum">
              <a:rPr lang="da-DK" smtClean="0"/>
              <a:pPr/>
              <a:t>‹nr.›</a:t>
            </a:fld>
            <a:endParaRPr lang="da-DK"/>
          </a:p>
        </p:txBody>
      </p:sp>
      <p:sp>
        <p:nvSpPr>
          <p:cNvPr id="10" name="Pladsholder til sidefod 9"/>
          <p:cNvSpPr>
            <a:spLocks noGrp="1"/>
          </p:cNvSpPr>
          <p:nvPr>
            <p:ph type="ftr" sz="quarter" idx="16"/>
          </p:nvPr>
        </p:nvSpPr>
        <p:spPr/>
        <p:txBody>
          <a:bodyPr rtlCol="0"/>
          <a:lstStyle/>
          <a:p>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a-DK"/>
              <a:t>Klik for at redigere titeltypografi i masteren</a:t>
            </a:r>
            <a:endParaRPr kumimoji="0" lang="en-US"/>
          </a:p>
        </p:txBody>
      </p:sp>
      <p:sp>
        <p:nvSpPr>
          <p:cNvPr id="3" name="Pladsholder til teks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a:t>Klik for at redigere typografi i masteren</a:t>
            </a:r>
          </a:p>
        </p:txBody>
      </p:sp>
      <p:sp>
        <p:nvSpPr>
          <p:cNvPr id="4" name="Pladsholder til dato 3"/>
          <p:cNvSpPr>
            <a:spLocks noGrp="1"/>
          </p:cNvSpPr>
          <p:nvPr>
            <p:ph type="dt" sz="half" idx="10"/>
          </p:nvPr>
        </p:nvSpPr>
        <p:spPr bwMode="auto">
          <a:xfrm rot="5400000">
            <a:off x="7763256" y="1170432"/>
            <a:ext cx="2286000" cy="381000"/>
          </a:xfrm>
        </p:spPr>
        <p:txBody>
          <a:bodyPr/>
          <a:lstStyle/>
          <a:p>
            <a:fld id="{89E137D0-D1F4-4218-B724-F60A04BD2585}" type="datetimeFigureOut">
              <a:rPr lang="da-DK" smtClean="0"/>
              <a:pPr/>
              <a:t>05-01-2017</a:t>
            </a:fld>
            <a:endParaRPr lang="da-DK"/>
          </a:p>
        </p:txBody>
      </p:sp>
      <p:sp>
        <p:nvSpPr>
          <p:cNvPr id="5" name="Pladsholder til sidefod 4"/>
          <p:cNvSpPr>
            <a:spLocks noGrp="1"/>
          </p:cNvSpPr>
          <p:nvPr>
            <p:ph type="ftr" sz="quarter" idx="11"/>
          </p:nvPr>
        </p:nvSpPr>
        <p:spPr bwMode="auto">
          <a:xfrm rot="5400000">
            <a:off x="7077456" y="4178808"/>
            <a:ext cx="3657600" cy="384048"/>
          </a:xfrm>
        </p:spPr>
        <p:txBody>
          <a:bodyPr/>
          <a:lstStyle/>
          <a:p>
            <a:endParaRPr lang="da-DK"/>
          </a:p>
        </p:txBody>
      </p:sp>
      <p:sp>
        <p:nvSpPr>
          <p:cNvPr id="9" name="Rektangel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Lige forbindels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Lige forbindels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Lige forbindels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Lige forbindels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Lige forbindels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ktangel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Lige forbindels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Pladsholder til diasnummer 5"/>
          <p:cNvSpPr>
            <a:spLocks noGrp="1"/>
          </p:cNvSpPr>
          <p:nvPr>
            <p:ph type="sldNum" sz="quarter" idx="12"/>
          </p:nvPr>
        </p:nvSpPr>
        <p:spPr bwMode="auto">
          <a:xfrm>
            <a:off x="1340616" y="4928702"/>
            <a:ext cx="609600" cy="517524"/>
          </a:xfrm>
        </p:spPr>
        <p:txBody>
          <a:bodyPr/>
          <a:lstStyle/>
          <a:p>
            <a:fld id="{A99AA718-D756-4662-B9E0-B8590C0B7FC7}" type="slidenum">
              <a:rPr lang="da-DK" smtClean="0"/>
              <a:pPr/>
              <a:t>‹nr.›</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titeltypografi i masteren</a:t>
            </a:r>
            <a:endParaRPr kumimoji="0" lang="en-US"/>
          </a:p>
        </p:txBody>
      </p:sp>
      <p:sp>
        <p:nvSpPr>
          <p:cNvPr id="5" name="Pladsholder til dato 4"/>
          <p:cNvSpPr>
            <a:spLocks noGrp="1"/>
          </p:cNvSpPr>
          <p:nvPr>
            <p:ph type="dt" sz="half" idx="10"/>
          </p:nvPr>
        </p:nvSpPr>
        <p:spPr/>
        <p:txBody>
          <a:bodyPr/>
          <a:lstStyle/>
          <a:p>
            <a:fld id="{89E137D0-D1F4-4218-B724-F60A04BD2585}" type="datetimeFigureOut">
              <a:rPr lang="da-DK" smtClean="0"/>
              <a:pPr/>
              <a:t>05-01-2017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99AA718-D756-4662-B9E0-B8590C0B7FC7}" type="slidenum">
              <a:rPr lang="da-DK" smtClean="0"/>
              <a:pPr/>
              <a:t>‹nr.›</a:t>
            </a:fld>
            <a:endParaRPr lang="da-DK"/>
          </a:p>
        </p:txBody>
      </p:sp>
      <p:sp>
        <p:nvSpPr>
          <p:cNvPr id="9" name="Pladsholder til indhold 8"/>
          <p:cNvSpPr>
            <a:spLocks noGrp="1"/>
          </p:cNvSpPr>
          <p:nvPr>
            <p:ph sz="quarter" idx="1"/>
          </p:nvPr>
        </p:nvSpPr>
        <p:spPr>
          <a:xfrm>
            <a:off x="457200" y="1600200"/>
            <a:ext cx="3657600" cy="4572000"/>
          </a:xfrm>
        </p:spPr>
        <p:txBody>
          <a:bodyPr/>
          <a:lstStyle/>
          <a:p>
            <a:pPr lvl="0" eaLnBrk="1" latinLnBrk="0" hangingPunct="1"/>
            <a:r>
              <a:rPr lang="da-DK"/>
              <a:t>Klik for at redigere typografi i masteren</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11" name="Pladsholder til indhold 10"/>
          <p:cNvSpPr>
            <a:spLocks noGrp="1"/>
          </p:cNvSpPr>
          <p:nvPr>
            <p:ph sz="quarter" idx="2"/>
          </p:nvPr>
        </p:nvSpPr>
        <p:spPr>
          <a:xfrm>
            <a:off x="4270248" y="1600200"/>
            <a:ext cx="3657600" cy="4572000"/>
          </a:xfrm>
        </p:spPr>
        <p:txBody>
          <a:bodyPr/>
          <a:lstStyle/>
          <a:p>
            <a:pPr lvl="0" eaLnBrk="1" latinLnBrk="0" hangingPunct="1"/>
            <a:r>
              <a:rPr lang="da-DK"/>
              <a:t>Klik for at redigere typografi i masteren</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a-DK"/>
              <a:t>Klik for at redigere titeltypografi i masteren</a:t>
            </a:r>
            <a:endParaRPr kumimoji="0" lang="en-US"/>
          </a:p>
        </p:txBody>
      </p:sp>
      <p:sp>
        <p:nvSpPr>
          <p:cNvPr id="7" name="Pladsholder til dato 6"/>
          <p:cNvSpPr>
            <a:spLocks noGrp="1"/>
          </p:cNvSpPr>
          <p:nvPr>
            <p:ph type="dt" sz="half" idx="10"/>
          </p:nvPr>
        </p:nvSpPr>
        <p:spPr/>
        <p:txBody>
          <a:bodyPr/>
          <a:lstStyle/>
          <a:p>
            <a:fld id="{89E137D0-D1F4-4218-B724-F60A04BD2585}" type="datetimeFigureOut">
              <a:rPr lang="da-DK" smtClean="0"/>
              <a:pPr/>
              <a:t>05-01-2017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A99AA718-D756-4662-B9E0-B8590C0B7FC7}" type="slidenum">
              <a:rPr lang="da-DK" smtClean="0"/>
              <a:pPr/>
              <a:t>‹nr.›</a:t>
            </a:fld>
            <a:endParaRPr lang="da-DK"/>
          </a:p>
        </p:txBody>
      </p:sp>
      <p:sp>
        <p:nvSpPr>
          <p:cNvPr id="11" name="Pladsholder til indhold 10"/>
          <p:cNvSpPr>
            <a:spLocks noGrp="1"/>
          </p:cNvSpPr>
          <p:nvPr>
            <p:ph sz="quarter" idx="2"/>
          </p:nvPr>
        </p:nvSpPr>
        <p:spPr>
          <a:xfrm>
            <a:off x="457200" y="2362200"/>
            <a:ext cx="3657600" cy="3886200"/>
          </a:xfrm>
        </p:spPr>
        <p:txBody>
          <a:bodyPr/>
          <a:lstStyle/>
          <a:p>
            <a:pPr lvl="0" eaLnBrk="1" latinLnBrk="0" hangingPunct="1"/>
            <a:r>
              <a:rPr lang="da-DK"/>
              <a:t>Klik for at redigere typografi i masteren</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13" name="Pladsholder til indhold 12"/>
          <p:cNvSpPr>
            <a:spLocks noGrp="1"/>
          </p:cNvSpPr>
          <p:nvPr>
            <p:ph sz="quarter" idx="4"/>
          </p:nvPr>
        </p:nvSpPr>
        <p:spPr>
          <a:xfrm>
            <a:off x="4371975" y="2362200"/>
            <a:ext cx="3657600" cy="3886200"/>
          </a:xfrm>
        </p:spPr>
        <p:txBody>
          <a:bodyPr/>
          <a:lstStyle/>
          <a:p>
            <a:pPr lvl="0" eaLnBrk="1" latinLnBrk="0" hangingPunct="1"/>
            <a:r>
              <a:rPr lang="da-DK"/>
              <a:t>Klik for at redigere typografi i masteren</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12" name="Pladsholder til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a-DK"/>
              <a:t>Klik for at redigere typografi i masteren</a:t>
            </a:r>
          </a:p>
        </p:txBody>
      </p:sp>
      <p:sp>
        <p:nvSpPr>
          <p:cNvPr id="14" name="Pladsholder til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a-DK"/>
              <a:t>Klik for at redigere typografi i masteren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titeltypografi i masteren</a:t>
            </a:r>
            <a:endParaRPr kumimoji="0" lang="en-US"/>
          </a:p>
        </p:txBody>
      </p:sp>
      <p:sp>
        <p:nvSpPr>
          <p:cNvPr id="6" name="Pladsholder til dato 5"/>
          <p:cNvSpPr>
            <a:spLocks noGrp="1"/>
          </p:cNvSpPr>
          <p:nvPr>
            <p:ph type="dt" sz="half" idx="10"/>
          </p:nvPr>
        </p:nvSpPr>
        <p:spPr/>
        <p:txBody>
          <a:bodyPr rtlCol="0"/>
          <a:lstStyle/>
          <a:p>
            <a:fld id="{89E137D0-D1F4-4218-B724-F60A04BD2585}" type="datetimeFigureOut">
              <a:rPr lang="da-DK" smtClean="0"/>
              <a:pPr/>
              <a:t>05-01-2017</a:t>
            </a:fld>
            <a:endParaRPr lang="da-DK"/>
          </a:p>
        </p:txBody>
      </p:sp>
      <p:sp>
        <p:nvSpPr>
          <p:cNvPr id="7" name="Pladsholder til diasnummer 6"/>
          <p:cNvSpPr>
            <a:spLocks noGrp="1"/>
          </p:cNvSpPr>
          <p:nvPr>
            <p:ph type="sldNum" sz="quarter" idx="11"/>
          </p:nvPr>
        </p:nvSpPr>
        <p:spPr/>
        <p:txBody>
          <a:bodyPr rtlCol="0"/>
          <a:lstStyle/>
          <a:p>
            <a:fld id="{A99AA718-D756-4662-B9E0-B8590C0B7FC7}" type="slidenum">
              <a:rPr lang="da-DK" smtClean="0"/>
              <a:pPr/>
              <a:t>‹nr.›</a:t>
            </a:fld>
            <a:endParaRPr lang="da-DK"/>
          </a:p>
        </p:txBody>
      </p:sp>
      <p:sp>
        <p:nvSpPr>
          <p:cNvPr id="8" name="Pladsholder til sidefod 7"/>
          <p:cNvSpPr>
            <a:spLocks noGrp="1"/>
          </p:cNvSpPr>
          <p:nvPr>
            <p:ph type="ftr" sz="quarter" idx="12"/>
          </p:nvPr>
        </p:nvSpPr>
        <p:spPr/>
        <p:txBody>
          <a:bodyPr rtlCol="0"/>
          <a:lstStyle/>
          <a:p>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9E137D0-D1F4-4218-B724-F60A04BD2585}" type="datetimeFigureOut">
              <a:rPr lang="da-DK" smtClean="0"/>
              <a:pPr/>
              <a:t>05-01-2017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A99AA718-D756-4662-B9E0-B8590C0B7FC7}"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bg>
      <p:bgRef idx="1001">
        <a:schemeClr val="bg1"/>
      </p:bgRef>
    </p:bg>
    <p:spTree>
      <p:nvGrpSpPr>
        <p:cNvPr id="1" name=""/>
        <p:cNvGrpSpPr/>
        <p:nvPr/>
      </p:nvGrpSpPr>
      <p:grpSpPr>
        <a:xfrm>
          <a:off x="0" y="0"/>
          <a:ext cx="0" cy="0"/>
          <a:chOff x="0" y="0"/>
          <a:chExt cx="0" cy="0"/>
        </a:xfrm>
      </p:grpSpPr>
      <p:sp>
        <p:nvSpPr>
          <p:cNvPr id="10" name="Lige forbindels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a-DK"/>
              <a:t>Klik for at redigere titeltypografi i masteren</a:t>
            </a:r>
            <a:endParaRPr kumimoji="0" lang="en-US"/>
          </a:p>
        </p:txBody>
      </p:sp>
      <p:sp>
        <p:nvSpPr>
          <p:cNvPr id="3" name="Pladsholder til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a-DK"/>
              <a:t>Klik for at redigere typografi i masteren</a:t>
            </a:r>
          </a:p>
        </p:txBody>
      </p:sp>
      <p:sp>
        <p:nvSpPr>
          <p:cNvPr id="8" name="Lige forbindels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Lige forbindels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Lige forbindels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ktangel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Lige forbindels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Pladsholder til indhold 17"/>
          <p:cNvSpPr>
            <a:spLocks noGrp="1"/>
          </p:cNvSpPr>
          <p:nvPr>
            <p:ph sz="quarter" idx="1"/>
          </p:nvPr>
        </p:nvSpPr>
        <p:spPr>
          <a:xfrm>
            <a:off x="304800" y="274320"/>
            <a:ext cx="5638800" cy="6327648"/>
          </a:xfrm>
        </p:spPr>
        <p:txBody>
          <a:bodyPr/>
          <a:lstStyle/>
          <a:p>
            <a:pPr lvl="0" eaLnBrk="1" latinLnBrk="0" hangingPunct="1"/>
            <a:r>
              <a:rPr lang="da-DK"/>
              <a:t>Klik for at redigere typografi i masteren</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21" name="Pladsholder til dato 20"/>
          <p:cNvSpPr>
            <a:spLocks noGrp="1"/>
          </p:cNvSpPr>
          <p:nvPr>
            <p:ph type="dt" sz="half" idx="14"/>
          </p:nvPr>
        </p:nvSpPr>
        <p:spPr/>
        <p:txBody>
          <a:bodyPr rtlCol="0"/>
          <a:lstStyle/>
          <a:p>
            <a:fld id="{89E137D0-D1F4-4218-B724-F60A04BD2585}" type="datetimeFigureOut">
              <a:rPr lang="da-DK" smtClean="0"/>
              <a:pPr/>
              <a:t>05-01-2017</a:t>
            </a:fld>
            <a:endParaRPr lang="da-DK"/>
          </a:p>
        </p:txBody>
      </p:sp>
      <p:sp>
        <p:nvSpPr>
          <p:cNvPr id="22" name="Pladsholder til diasnummer 21"/>
          <p:cNvSpPr>
            <a:spLocks noGrp="1"/>
          </p:cNvSpPr>
          <p:nvPr>
            <p:ph type="sldNum" sz="quarter" idx="15"/>
          </p:nvPr>
        </p:nvSpPr>
        <p:spPr/>
        <p:txBody>
          <a:bodyPr rtlCol="0"/>
          <a:lstStyle/>
          <a:p>
            <a:fld id="{A99AA718-D756-4662-B9E0-B8590C0B7FC7}" type="slidenum">
              <a:rPr lang="da-DK" smtClean="0"/>
              <a:pPr/>
              <a:t>‹nr.›</a:t>
            </a:fld>
            <a:endParaRPr lang="da-DK"/>
          </a:p>
        </p:txBody>
      </p:sp>
      <p:sp>
        <p:nvSpPr>
          <p:cNvPr id="23" name="Pladsholder til sidefod 22"/>
          <p:cNvSpPr>
            <a:spLocks noGrp="1"/>
          </p:cNvSpPr>
          <p:nvPr>
            <p:ph type="ftr" sz="quarter" idx="16"/>
          </p:nvPr>
        </p:nvSpPr>
        <p:spPr/>
        <p:txBody>
          <a:bodyPr rtlCol="0"/>
          <a:lstStyle/>
          <a:p>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9" name="Lige forbindels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a-DK"/>
              <a:t>Klik for at redigere titeltypografi i masteren</a:t>
            </a:r>
            <a:endParaRPr kumimoji="0" lang="en-US"/>
          </a:p>
        </p:txBody>
      </p:sp>
      <p:sp>
        <p:nvSpPr>
          <p:cNvPr id="3" name="Pladsholder til billed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a-DK"/>
              <a:t>Klik på ikonet for at tilføje et billede</a:t>
            </a:r>
            <a:endParaRPr kumimoji="0" lang="en-US" dirty="0"/>
          </a:p>
        </p:txBody>
      </p:sp>
      <p:sp>
        <p:nvSpPr>
          <p:cNvPr id="4" name="Pladsholder til teks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a-DK"/>
              <a:t>Klik for at redigere typografi i masteren</a:t>
            </a:r>
          </a:p>
        </p:txBody>
      </p:sp>
      <p:sp>
        <p:nvSpPr>
          <p:cNvPr id="10" name="Lige forbindels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ktangel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Lige forbindels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Lige forbindels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Lige forbindels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Pladsholder til dato 16"/>
          <p:cNvSpPr>
            <a:spLocks noGrp="1"/>
          </p:cNvSpPr>
          <p:nvPr>
            <p:ph type="dt" sz="half" idx="10"/>
          </p:nvPr>
        </p:nvSpPr>
        <p:spPr/>
        <p:txBody>
          <a:bodyPr rtlCol="0"/>
          <a:lstStyle/>
          <a:p>
            <a:fld id="{89E137D0-D1F4-4218-B724-F60A04BD2585}" type="datetimeFigureOut">
              <a:rPr lang="da-DK" smtClean="0"/>
              <a:pPr/>
              <a:t>05-01-2017</a:t>
            </a:fld>
            <a:endParaRPr lang="da-DK"/>
          </a:p>
        </p:txBody>
      </p:sp>
      <p:sp>
        <p:nvSpPr>
          <p:cNvPr id="18" name="Pladsholder til diasnummer 17"/>
          <p:cNvSpPr>
            <a:spLocks noGrp="1"/>
          </p:cNvSpPr>
          <p:nvPr>
            <p:ph type="sldNum" sz="quarter" idx="11"/>
          </p:nvPr>
        </p:nvSpPr>
        <p:spPr/>
        <p:txBody>
          <a:bodyPr rtlCol="0"/>
          <a:lstStyle/>
          <a:p>
            <a:fld id="{A99AA718-D756-4662-B9E0-B8590C0B7FC7}" type="slidenum">
              <a:rPr lang="da-DK" smtClean="0"/>
              <a:pPr/>
              <a:t>‹nr.›</a:t>
            </a:fld>
            <a:endParaRPr lang="da-DK"/>
          </a:p>
        </p:txBody>
      </p:sp>
      <p:sp>
        <p:nvSpPr>
          <p:cNvPr id="21" name="Pladsholder til sidefod 20"/>
          <p:cNvSpPr>
            <a:spLocks noGrp="1"/>
          </p:cNvSpPr>
          <p:nvPr>
            <p:ph type="ftr" sz="quarter" idx="12"/>
          </p:nvPr>
        </p:nvSpPr>
        <p:spPr/>
        <p:txBody>
          <a:bodyPr rtlCol="0"/>
          <a:lstStyle/>
          <a:p>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Lige forbindels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Pladsholder til titel 21"/>
          <p:cNvSpPr>
            <a:spLocks noGrp="1"/>
          </p:cNvSpPr>
          <p:nvPr>
            <p:ph type="title"/>
          </p:nvPr>
        </p:nvSpPr>
        <p:spPr>
          <a:xfrm>
            <a:off x="457200" y="274638"/>
            <a:ext cx="7467600" cy="1143000"/>
          </a:xfrm>
          <a:prstGeom prst="rect">
            <a:avLst/>
          </a:prstGeom>
        </p:spPr>
        <p:txBody>
          <a:bodyPr vert="horz" anchor="b">
            <a:normAutofit/>
          </a:bodyPr>
          <a:lstStyle/>
          <a:p>
            <a:r>
              <a:rPr kumimoji="0" lang="da-DK"/>
              <a:t>Klik for at redigere titeltypografi i masteren</a:t>
            </a:r>
            <a:endParaRPr kumimoji="0" lang="en-US"/>
          </a:p>
        </p:txBody>
      </p:sp>
      <p:sp>
        <p:nvSpPr>
          <p:cNvPr id="13" name="Pladsholder til teks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a-DK"/>
              <a:t>Klik for at redigere typografi i masteren</a:t>
            </a:r>
          </a:p>
          <a:p>
            <a:pPr lvl="1" eaLnBrk="1" latinLnBrk="0" hangingPunct="1"/>
            <a:r>
              <a:rPr kumimoji="0" lang="da-DK"/>
              <a:t>Andet niveau</a:t>
            </a:r>
          </a:p>
          <a:p>
            <a:pPr lvl="2" eaLnBrk="1" latinLnBrk="0" hangingPunct="1"/>
            <a:r>
              <a:rPr kumimoji="0" lang="da-DK"/>
              <a:t>Tredje niveau</a:t>
            </a:r>
          </a:p>
          <a:p>
            <a:pPr lvl="3" eaLnBrk="1" latinLnBrk="0" hangingPunct="1"/>
            <a:r>
              <a:rPr kumimoji="0" lang="da-DK"/>
              <a:t>Fjerde niveau</a:t>
            </a:r>
          </a:p>
          <a:p>
            <a:pPr lvl="4" eaLnBrk="1" latinLnBrk="0" hangingPunct="1"/>
            <a:r>
              <a:rPr kumimoji="0" lang="da-DK"/>
              <a:t>Femte niveau</a:t>
            </a:r>
            <a:endParaRPr kumimoji="0" lang="en-US"/>
          </a:p>
        </p:txBody>
      </p:sp>
      <p:sp>
        <p:nvSpPr>
          <p:cNvPr id="14" name="Pladsholder til dato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E137D0-D1F4-4218-B724-F60A04BD2585}" type="datetimeFigureOut">
              <a:rPr lang="da-DK" smtClean="0"/>
              <a:pPr/>
              <a:t>05-01-2017</a:t>
            </a:fld>
            <a:endParaRPr lang="da-DK"/>
          </a:p>
        </p:txBody>
      </p:sp>
      <p:sp>
        <p:nvSpPr>
          <p:cNvPr id="3" name="Pladsholder til sidefod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da-DK"/>
          </a:p>
        </p:txBody>
      </p:sp>
      <p:sp>
        <p:nvSpPr>
          <p:cNvPr id="7" name="Lige forbindels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Lige forbindels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ktangel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Lige forbindels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Pladsholder til diasnumm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99AA718-D756-4662-B9E0-B8590C0B7FC7}"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7467600" cy="1368152"/>
          </a:xfrm>
        </p:spPr>
        <p:txBody>
          <a:bodyPr>
            <a:noAutofit/>
          </a:bodyPr>
          <a:lstStyle/>
          <a:p>
            <a:pPr algn="ctr"/>
            <a:r>
              <a:rPr lang="da-DK" sz="4400" b="1" dirty="0"/>
              <a:t>Projektansøgninger og  Projektregnskaber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b="1" dirty="0"/>
              <a:t>Når projektet kører</a:t>
            </a:r>
          </a:p>
        </p:txBody>
      </p:sp>
      <p:sp>
        <p:nvSpPr>
          <p:cNvPr id="3" name="Pladsholder til indhold 2"/>
          <p:cNvSpPr>
            <a:spLocks noGrp="1"/>
          </p:cNvSpPr>
          <p:nvPr>
            <p:ph sz="quarter" idx="1"/>
          </p:nvPr>
        </p:nvSpPr>
        <p:spPr/>
        <p:txBody>
          <a:bodyPr>
            <a:normAutofit lnSpcReduction="10000"/>
          </a:bodyPr>
          <a:lstStyle/>
          <a:p>
            <a:pPr algn="ctr">
              <a:buNone/>
            </a:pPr>
            <a:r>
              <a:rPr lang="da-DK" sz="2800" dirty="0"/>
              <a:t>Husk alle nødvendige registreringer (f.eks. timeregistrering)</a:t>
            </a:r>
          </a:p>
          <a:p>
            <a:pPr algn="ctr">
              <a:spcBef>
                <a:spcPts val="0"/>
              </a:spcBef>
              <a:buNone/>
            </a:pPr>
            <a:endParaRPr lang="da-DK" sz="2800" dirty="0"/>
          </a:p>
          <a:p>
            <a:pPr algn="ctr">
              <a:buNone/>
            </a:pPr>
            <a:r>
              <a:rPr lang="da-DK" sz="2800" dirty="0"/>
              <a:t>Kører projektet over flere regnskabsår skal projektmidlerne restancebogføres (i OPUS) </a:t>
            </a:r>
          </a:p>
          <a:p>
            <a:pPr algn="ctr">
              <a:buNone/>
            </a:pPr>
            <a:endParaRPr lang="da-DK" sz="2800" dirty="0"/>
          </a:p>
          <a:p>
            <a:pPr algn="ctr">
              <a:buNone/>
            </a:pPr>
            <a:r>
              <a:rPr lang="da-DK" sz="2800" dirty="0"/>
              <a:t>Er der uforbrugte midler skal søges </a:t>
            </a:r>
            <a:r>
              <a:rPr lang="da-DK" sz="2800" dirty="0" err="1"/>
              <a:t>videreførsel</a:t>
            </a:r>
            <a:r>
              <a:rPr lang="da-DK" sz="2800" dirty="0"/>
              <a:t> hos puljekontoret </a:t>
            </a:r>
          </a:p>
          <a:p>
            <a:pPr algn="ctr">
              <a:buNone/>
            </a:pPr>
            <a:endParaRPr lang="da-DK" sz="2800" dirty="0"/>
          </a:p>
          <a:p>
            <a:pPr algn="ctr">
              <a:buNone/>
            </a:pPr>
            <a:r>
              <a:rPr lang="da-DK" sz="2800" dirty="0"/>
              <a:t>Statusrapportering</a:t>
            </a:r>
          </a:p>
          <a:p>
            <a:endParaRPr lang="da-DK" sz="2800" dirty="0"/>
          </a:p>
          <a:p>
            <a:endParaRPr lang="da-DK"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200" b="1" dirty="0"/>
              <a:t>Når projektet kører</a:t>
            </a:r>
            <a:endParaRPr lang="da-DK" dirty="0"/>
          </a:p>
        </p:txBody>
      </p:sp>
      <p:sp>
        <p:nvSpPr>
          <p:cNvPr id="3" name="Pladsholder til indhold 2"/>
          <p:cNvSpPr>
            <a:spLocks noGrp="1"/>
          </p:cNvSpPr>
          <p:nvPr>
            <p:ph sz="quarter" idx="1"/>
          </p:nvPr>
        </p:nvSpPr>
        <p:spPr/>
        <p:txBody>
          <a:bodyPr>
            <a:normAutofit/>
          </a:bodyPr>
          <a:lstStyle/>
          <a:p>
            <a:pPr algn="ctr">
              <a:buNone/>
            </a:pPr>
            <a:r>
              <a:rPr lang="da-DK" sz="2800" dirty="0"/>
              <a:t>Hvis projektdeltagere eller projektleder </a:t>
            </a:r>
          </a:p>
          <a:p>
            <a:pPr algn="ctr">
              <a:buNone/>
            </a:pPr>
            <a:r>
              <a:rPr lang="da-DK" sz="2800" dirty="0"/>
              <a:t>skiftes ud i forløbet:</a:t>
            </a:r>
          </a:p>
          <a:p>
            <a:pPr algn="ctr">
              <a:buNone/>
            </a:pPr>
            <a:endParaRPr lang="da-DK" sz="2800" dirty="0"/>
          </a:p>
          <a:p>
            <a:pPr algn="ctr">
              <a:buNone/>
            </a:pPr>
            <a:r>
              <a:rPr lang="da-DK" sz="2800" dirty="0"/>
              <a:t>Sørge for overdragelse af viden</a:t>
            </a:r>
          </a:p>
          <a:p>
            <a:pPr algn="ctr">
              <a:buNone/>
            </a:pPr>
            <a:endParaRPr lang="da-DK" sz="2800" dirty="0"/>
          </a:p>
          <a:p>
            <a:pPr algn="ctr">
              <a:buNone/>
            </a:pPr>
            <a:r>
              <a:rPr lang="da-DK" sz="2800" dirty="0"/>
              <a:t>Ændre konteringer i løn eller timeregnskab?</a:t>
            </a:r>
          </a:p>
          <a:p>
            <a:pPr algn="ctr">
              <a:buNone/>
            </a:pPr>
            <a:endParaRPr lang="da-DK" sz="2800" dirty="0"/>
          </a:p>
          <a:p>
            <a:pPr algn="ctr">
              <a:buNone/>
            </a:pPr>
            <a:r>
              <a:rPr lang="da-DK" sz="2800" dirty="0"/>
              <a:t>Projektleder ansvarlig for overdragelse </a:t>
            </a:r>
          </a:p>
          <a:p>
            <a:pPr algn="ctr">
              <a:buNone/>
            </a:pPr>
            <a:endParaRPr lang="da-DK"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b="1" dirty="0"/>
              <a:t>Når projektet kører</a:t>
            </a:r>
            <a:endParaRPr lang="da-DK" dirty="0"/>
          </a:p>
        </p:txBody>
      </p:sp>
      <p:sp>
        <p:nvSpPr>
          <p:cNvPr id="3" name="Pladsholder til indhold 2"/>
          <p:cNvSpPr>
            <a:spLocks noGrp="1"/>
          </p:cNvSpPr>
          <p:nvPr>
            <p:ph sz="quarter" idx="1"/>
          </p:nvPr>
        </p:nvSpPr>
        <p:spPr/>
        <p:txBody>
          <a:bodyPr>
            <a:normAutofit/>
          </a:bodyPr>
          <a:lstStyle/>
          <a:p>
            <a:pPr algn="ctr">
              <a:buNone/>
            </a:pPr>
            <a:r>
              <a:rPr lang="da-DK" sz="2800" dirty="0"/>
              <a:t>Alle udgifter og indtægter skal </a:t>
            </a:r>
          </a:p>
          <a:p>
            <a:pPr algn="ctr">
              <a:buNone/>
            </a:pPr>
            <a:r>
              <a:rPr lang="da-DK" sz="2800" dirty="0"/>
              <a:t>føres på projektet</a:t>
            </a:r>
          </a:p>
          <a:p>
            <a:pPr algn="ctr">
              <a:buNone/>
            </a:pPr>
            <a:endParaRPr lang="da-DK" sz="2800" dirty="0"/>
          </a:p>
          <a:p>
            <a:pPr algn="ctr">
              <a:buNone/>
            </a:pPr>
            <a:r>
              <a:rPr lang="da-DK" sz="2800" dirty="0"/>
              <a:t>Opmærksomhed på rette </a:t>
            </a:r>
            <a:r>
              <a:rPr lang="da-DK" sz="2800" dirty="0" err="1"/>
              <a:t>psp-elementer</a:t>
            </a:r>
            <a:r>
              <a:rPr lang="da-DK" sz="2800" dirty="0"/>
              <a:t> og arter. Fejl kan have store økonomisk konsekvenser</a:t>
            </a:r>
          </a:p>
          <a:p>
            <a:pPr algn="ctr">
              <a:buNone/>
            </a:pPr>
            <a:endParaRPr lang="da-DK" sz="2800" dirty="0"/>
          </a:p>
          <a:p>
            <a:pPr algn="ctr">
              <a:buNone/>
            </a:pPr>
            <a:r>
              <a:rPr lang="da-DK" sz="2800" dirty="0"/>
              <a:t>Projektleder skal sikre at der løbende følges op på økonomien</a:t>
            </a:r>
          </a:p>
          <a:p>
            <a:pPr algn="ctr">
              <a:buNone/>
            </a:pPr>
            <a:endParaRPr lang="da-DK" sz="2800" dirty="0"/>
          </a:p>
          <a:p>
            <a:pPr algn="ctr">
              <a:buNone/>
            </a:pPr>
            <a:endParaRPr lang="da-DK"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sz="quarter" idx="1"/>
          </p:nvPr>
        </p:nvSpPr>
        <p:spPr/>
        <p:txBody>
          <a:bodyPr/>
          <a:lstStyle/>
          <a:p>
            <a:pPr algn="ctr">
              <a:buNone/>
            </a:pPr>
            <a:r>
              <a:rPr lang="da-DK" sz="4400" dirty="0"/>
              <a:t>Advarsel…</a:t>
            </a:r>
          </a:p>
          <a:p>
            <a:pPr algn="ctr">
              <a:buNone/>
            </a:pPr>
            <a:endParaRPr lang="da-DK" sz="4400" dirty="0"/>
          </a:p>
          <a:p>
            <a:pPr algn="ctr">
              <a:buNone/>
            </a:pPr>
            <a:r>
              <a:rPr lang="da-DK" sz="4400" dirty="0"/>
              <a:t>Vær rettidig ellers kan det blive dyrt </a:t>
            </a:r>
          </a:p>
          <a:p>
            <a:endParaRPr lang="da-DK"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Når regnskabet skal opgøres</a:t>
            </a:r>
          </a:p>
        </p:txBody>
      </p:sp>
      <p:sp>
        <p:nvSpPr>
          <p:cNvPr id="3" name="Pladsholder til indhold 2"/>
          <p:cNvSpPr>
            <a:spLocks noGrp="1"/>
          </p:cNvSpPr>
          <p:nvPr>
            <p:ph sz="quarter" idx="1"/>
          </p:nvPr>
        </p:nvSpPr>
        <p:spPr/>
        <p:txBody>
          <a:bodyPr>
            <a:noAutofit/>
          </a:bodyPr>
          <a:lstStyle/>
          <a:p>
            <a:pPr>
              <a:buNone/>
            </a:pPr>
            <a:r>
              <a:rPr lang="da-DK" dirty="0"/>
              <a:t>Centret samler dokumentation</a:t>
            </a:r>
          </a:p>
          <a:p>
            <a:pPr>
              <a:buNone/>
            </a:pPr>
            <a:endParaRPr lang="da-DK" dirty="0"/>
          </a:p>
          <a:p>
            <a:pPr>
              <a:buNone/>
            </a:pPr>
            <a:r>
              <a:rPr lang="da-DK" dirty="0"/>
              <a:t>Stabscenter – Økonomi sætter regnskabet op</a:t>
            </a:r>
          </a:p>
          <a:p>
            <a:pPr>
              <a:buNone/>
            </a:pPr>
            <a:endParaRPr lang="da-DK" dirty="0"/>
          </a:p>
          <a:p>
            <a:pPr>
              <a:buNone/>
            </a:pPr>
            <a:r>
              <a:rPr lang="da-DK" dirty="0"/>
              <a:t>Aftale opgaven i god tid</a:t>
            </a:r>
          </a:p>
          <a:p>
            <a:pPr>
              <a:buNone/>
            </a:pPr>
            <a:endParaRPr lang="da-DK" dirty="0"/>
          </a:p>
          <a:p>
            <a:pPr>
              <a:buNone/>
            </a:pPr>
            <a:r>
              <a:rPr lang="da-DK" dirty="0"/>
              <a:t>Revision skal bruge 14 dage</a:t>
            </a:r>
          </a:p>
          <a:p>
            <a:pPr>
              <a:buNone/>
            </a:pPr>
            <a:endParaRPr lang="da-DK" dirty="0"/>
          </a:p>
          <a:p>
            <a:pPr>
              <a:buNone/>
            </a:pPr>
            <a:r>
              <a:rPr lang="da-DK" dirty="0"/>
              <a:t>Stabscenter- Økonomi har kontakten til revision</a:t>
            </a:r>
          </a:p>
          <a:p>
            <a:pPr>
              <a:buNone/>
            </a:pPr>
            <a:endParaRPr lang="da-DK" dirty="0"/>
          </a:p>
          <a:p>
            <a:pPr>
              <a:buNone/>
            </a:pPr>
            <a:r>
              <a:rPr lang="da-DK" dirty="0"/>
              <a:t>Center har kontakten til f.eks. puljekontoret.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Når regnskabet skal opgøres</a:t>
            </a:r>
          </a:p>
        </p:txBody>
      </p:sp>
      <p:sp>
        <p:nvSpPr>
          <p:cNvPr id="3" name="Pladsholder til indhold 2"/>
          <p:cNvSpPr>
            <a:spLocks noGrp="1"/>
          </p:cNvSpPr>
          <p:nvPr>
            <p:ph sz="quarter" idx="1"/>
          </p:nvPr>
        </p:nvSpPr>
        <p:spPr>
          <a:xfrm>
            <a:off x="539552" y="1268760"/>
            <a:ext cx="8435280" cy="5205192"/>
          </a:xfrm>
        </p:spPr>
        <p:txBody>
          <a:bodyPr>
            <a:normAutofit fontScale="25000" lnSpcReduction="20000"/>
          </a:bodyPr>
          <a:lstStyle/>
          <a:p>
            <a:r>
              <a:rPr lang="da-DK" b="1" dirty="0"/>
              <a:t>Bilagsoversigt</a:t>
            </a:r>
            <a:endParaRPr lang="da-DK" dirty="0"/>
          </a:p>
          <a:p>
            <a:pPr>
              <a:buNone/>
            </a:pPr>
            <a:r>
              <a:rPr lang="da-DK" sz="9600" b="1" dirty="0"/>
              <a:t>Eks. på dokumentationsmateriale vedlægges regnskab</a:t>
            </a:r>
          </a:p>
          <a:p>
            <a:pPr>
              <a:buNone/>
            </a:pPr>
            <a:endParaRPr lang="da-DK" sz="9600" dirty="0"/>
          </a:p>
          <a:p>
            <a:pPr>
              <a:buNone/>
            </a:pPr>
            <a:r>
              <a:rPr lang="da-DK" sz="9600" dirty="0"/>
              <a:t>A: Regnskab 			B: Ledelseserklæring</a:t>
            </a:r>
          </a:p>
          <a:p>
            <a:pPr>
              <a:buNone/>
            </a:pPr>
            <a:r>
              <a:rPr lang="da-DK" sz="9600" dirty="0"/>
              <a:t>C: Ansøgning			D: Tilsagnsskrivelse</a:t>
            </a:r>
          </a:p>
          <a:p>
            <a:pPr>
              <a:buNone/>
            </a:pPr>
            <a:r>
              <a:rPr lang="da-DK" sz="9600" dirty="0"/>
              <a:t>E: Betingelser for tilskuddet 	E: Fordeling af tilskuddet</a:t>
            </a:r>
          </a:p>
          <a:p>
            <a:pPr>
              <a:buNone/>
            </a:pPr>
            <a:r>
              <a:rPr lang="da-DK" sz="9600" dirty="0"/>
              <a:t>G: Politisk behandling		H: Udbetalingsblanket</a:t>
            </a:r>
          </a:p>
          <a:p>
            <a:pPr>
              <a:buNone/>
            </a:pPr>
            <a:r>
              <a:rPr lang="da-DK" sz="9600" dirty="0"/>
              <a:t>I: Lønomkostninger – beregning I1: Lønrapporter</a:t>
            </a:r>
          </a:p>
          <a:p>
            <a:pPr>
              <a:buNone/>
            </a:pPr>
            <a:r>
              <a:rPr lang="da-DK" sz="9600" dirty="0"/>
              <a:t>J: Rapport over forbrug		K: Oversigt over borgere</a:t>
            </a:r>
          </a:p>
          <a:p>
            <a:pPr>
              <a:buNone/>
            </a:pPr>
            <a:r>
              <a:rPr lang="da-DK" sz="9600" dirty="0"/>
              <a:t>L: Oversigt over aktiviteter	M: Tids og handleplan </a:t>
            </a:r>
          </a:p>
          <a:p>
            <a:pPr>
              <a:buNone/>
            </a:pPr>
            <a:r>
              <a:rPr lang="da-DK" sz="9600" dirty="0"/>
              <a:t>N: Administration af projektet	O: Tilskudsbilag</a:t>
            </a:r>
          </a:p>
          <a:p>
            <a:pPr>
              <a:buNone/>
            </a:pPr>
            <a:r>
              <a:rPr lang="da-DK" sz="9600" dirty="0"/>
              <a:t>P: Arbejdsgang			Q: Forretningsgang</a:t>
            </a:r>
            <a:endParaRPr lang="da-DK" sz="7400" dirty="0"/>
          </a:p>
          <a:p>
            <a:pPr>
              <a:buNone/>
            </a:pPr>
            <a:r>
              <a:rPr lang="da-DK" sz="9600" dirty="0"/>
              <a:t>R: Kommunikation intern/ekstern S: Evalueringsrapport</a:t>
            </a:r>
          </a:p>
          <a:p>
            <a:pPr>
              <a:buNone/>
            </a:pPr>
            <a:endParaRPr lang="da-DK" sz="9600" dirty="0"/>
          </a:p>
          <a:p>
            <a:pPr>
              <a:buNone/>
            </a:pPr>
            <a:r>
              <a:rPr lang="da-DK" sz="9600" dirty="0"/>
              <a:t>Ej udtømmende liste</a:t>
            </a:r>
          </a:p>
          <a:p>
            <a:pPr>
              <a:buNone/>
            </a:pPr>
            <a:endParaRPr lang="da-DK"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Når regnskabet skal opgøres</a:t>
            </a:r>
          </a:p>
        </p:txBody>
      </p:sp>
      <p:sp>
        <p:nvSpPr>
          <p:cNvPr id="3" name="Pladsholder til indhold 2"/>
          <p:cNvSpPr>
            <a:spLocks noGrp="1"/>
          </p:cNvSpPr>
          <p:nvPr>
            <p:ph sz="quarter" idx="1"/>
          </p:nvPr>
        </p:nvSpPr>
        <p:spPr/>
        <p:txBody>
          <a:bodyPr/>
          <a:lstStyle/>
          <a:p>
            <a:pPr algn="ctr">
              <a:buNone/>
            </a:pPr>
            <a:r>
              <a:rPr lang="da-DK" sz="2800" b="1" dirty="0"/>
              <a:t>Husk</a:t>
            </a:r>
          </a:p>
          <a:p>
            <a:pPr>
              <a:buNone/>
            </a:pPr>
            <a:endParaRPr lang="da-DK" b="1" dirty="0"/>
          </a:p>
          <a:p>
            <a:pPr algn="ctr">
              <a:buNone/>
            </a:pPr>
            <a:r>
              <a:rPr lang="da-DK" sz="2800" b="1" dirty="0"/>
              <a:t>Ledelseserklæring og regnskab skal underskrives og dateres med samme dato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Når regnskabet skal opgøres</a:t>
            </a:r>
          </a:p>
        </p:txBody>
      </p:sp>
      <p:sp>
        <p:nvSpPr>
          <p:cNvPr id="3" name="Pladsholder til indhold 2"/>
          <p:cNvSpPr>
            <a:spLocks noGrp="1"/>
          </p:cNvSpPr>
          <p:nvPr>
            <p:ph sz="quarter" idx="1"/>
          </p:nvPr>
        </p:nvSpPr>
        <p:spPr/>
        <p:txBody>
          <a:bodyPr>
            <a:normAutofit lnSpcReduction="10000"/>
          </a:bodyPr>
          <a:lstStyle/>
          <a:p>
            <a:pPr>
              <a:buNone/>
            </a:pPr>
            <a:r>
              <a:rPr lang="da-DK" sz="2800" dirty="0"/>
              <a:t>Direkte / indirekte omkostninger</a:t>
            </a:r>
          </a:p>
          <a:p>
            <a:pPr>
              <a:buNone/>
            </a:pPr>
            <a:endParaRPr lang="da-DK" sz="2800" dirty="0"/>
          </a:p>
          <a:p>
            <a:pPr>
              <a:buNone/>
            </a:pPr>
            <a:r>
              <a:rPr lang="da-DK" sz="2800" dirty="0"/>
              <a:t>Løn timeregistreringen</a:t>
            </a:r>
          </a:p>
          <a:p>
            <a:pPr>
              <a:buNone/>
            </a:pPr>
            <a:r>
              <a:rPr lang="da-DK" sz="2800" dirty="0"/>
              <a:t>Frikøb </a:t>
            </a:r>
          </a:p>
          <a:p>
            <a:pPr>
              <a:buNone/>
            </a:pPr>
            <a:r>
              <a:rPr lang="da-DK" sz="2800" dirty="0"/>
              <a:t>Kontering på projektet?</a:t>
            </a:r>
          </a:p>
          <a:p>
            <a:pPr>
              <a:buNone/>
            </a:pPr>
            <a:endParaRPr lang="da-DK" sz="2800" dirty="0"/>
          </a:p>
          <a:p>
            <a:pPr>
              <a:buNone/>
            </a:pPr>
            <a:r>
              <a:rPr lang="da-DK" sz="2800" dirty="0"/>
              <a:t>Timer opgøres efter beregnet </a:t>
            </a:r>
            <a:r>
              <a:rPr lang="da-DK" sz="2800" dirty="0" err="1"/>
              <a:t>årsnorm</a:t>
            </a:r>
            <a:endParaRPr lang="da-DK" sz="2800" dirty="0"/>
          </a:p>
          <a:p>
            <a:pPr>
              <a:buNone/>
            </a:pPr>
            <a:endParaRPr lang="da-DK" sz="2800" dirty="0"/>
          </a:p>
          <a:p>
            <a:pPr>
              <a:buNone/>
            </a:pPr>
            <a:r>
              <a:rPr lang="da-DK" sz="2800" dirty="0"/>
              <a:t>Løn er inkl. feriepenge, ATP, pension (også tjenestemænd)</a:t>
            </a:r>
          </a:p>
          <a:p>
            <a:pPr>
              <a:buNone/>
            </a:pPr>
            <a:endParaRPr lang="da-DK" sz="2800" dirty="0"/>
          </a:p>
          <a:p>
            <a:pPr>
              <a:buNone/>
            </a:pPr>
            <a:endParaRPr lang="da-DK" sz="2800" dirty="0"/>
          </a:p>
          <a:p>
            <a:pPr>
              <a:buNone/>
            </a:pPr>
            <a:endParaRPr lang="da-DK" sz="2800" dirty="0"/>
          </a:p>
          <a:p>
            <a:pPr>
              <a:buNone/>
            </a:pPr>
            <a:endParaRPr lang="da-DK" sz="2800" dirty="0"/>
          </a:p>
          <a:p>
            <a:pPr>
              <a:buNone/>
            </a:pPr>
            <a:endParaRPr lang="da-DK" sz="2800" dirty="0"/>
          </a:p>
          <a:p>
            <a:pPr>
              <a:buNone/>
            </a:pPr>
            <a:endParaRPr lang="da-DK"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Når regnskabet skal opgøres</a:t>
            </a:r>
          </a:p>
        </p:txBody>
      </p:sp>
      <p:sp>
        <p:nvSpPr>
          <p:cNvPr id="3" name="Pladsholder til indhold 2"/>
          <p:cNvSpPr>
            <a:spLocks noGrp="1"/>
          </p:cNvSpPr>
          <p:nvPr>
            <p:ph sz="quarter" idx="1"/>
          </p:nvPr>
        </p:nvSpPr>
        <p:spPr/>
        <p:txBody>
          <a:bodyPr>
            <a:normAutofit/>
          </a:bodyPr>
          <a:lstStyle/>
          <a:p>
            <a:pPr>
              <a:buNone/>
            </a:pPr>
            <a:r>
              <a:rPr lang="da-DK" sz="2800" dirty="0"/>
              <a:t>Hvis midler tilbage:</a:t>
            </a:r>
          </a:p>
          <a:p>
            <a:pPr>
              <a:buNone/>
            </a:pPr>
            <a:endParaRPr lang="da-DK" sz="2800" dirty="0"/>
          </a:p>
          <a:p>
            <a:pPr lvl="1">
              <a:buFontTx/>
              <a:buChar char="-"/>
            </a:pPr>
            <a:r>
              <a:rPr lang="da-DK" sz="2800" dirty="0"/>
              <a:t>Utidig stop af projekt</a:t>
            </a:r>
          </a:p>
          <a:p>
            <a:pPr lvl="1">
              <a:buFontTx/>
              <a:buChar char="-"/>
            </a:pPr>
            <a:r>
              <a:rPr lang="da-DK" sz="2800" dirty="0"/>
              <a:t>Mindre behov end budgetlagt</a:t>
            </a:r>
          </a:p>
          <a:p>
            <a:pPr lvl="1">
              <a:buFontTx/>
              <a:buChar char="-"/>
            </a:pPr>
            <a:r>
              <a:rPr lang="da-DK" sz="2800" dirty="0"/>
              <a:t>Ikke mulighed for overførelse</a:t>
            </a:r>
          </a:p>
          <a:p>
            <a:pPr lvl="1">
              <a:buNone/>
            </a:pPr>
            <a:endParaRPr lang="da-DK" sz="2800" dirty="0"/>
          </a:p>
          <a:p>
            <a:pPr lvl="1">
              <a:buNone/>
            </a:pPr>
            <a:r>
              <a:rPr lang="da-DK" sz="2800" dirty="0"/>
              <a:t>Centret betaler puljekontoret tilbage</a:t>
            </a:r>
          </a:p>
          <a:p>
            <a:pPr>
              <a:buFontTx/>
              <a:buChar char="-"/>
            </a:pPr>
            <a:endParaRPr lang="da-DK"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Når regnskabet skal opgøres</a:t>
            </a:r>
          </a:p>
        </p:txBody>
      </p:sp>
      <p:sp>
        <p:nvSpPr>
          <p:cNvPr id="3" name="Pladsholder til indhold 2"/>
          <p:cNvSpPr>
            <a:spLocks noGrp="1"/>
          </p:cNvSpPr>
          <p:nvPr>
            <p:ph sz="quarter" idx="1"/>
          </p:nvPr>
        </p:nvSpPr>
        <p:spPr/>
        <p:txBody>
          <a:bodyPr>
            <a:normAutofit/>
          </a:bodyPr>
          <a:lstStyle/>
          <a:p>
            <a:pPr algn="ctr">
              <a:buNone/>
            </a:pPr>
            <a:r>
              <a:rPr lang="da-DK" sz="2800" dirty="0"/>
              <a:t>Revisionserklæringen indsender centret til puljekontoret sammen med regnskabet og evalueringsrapport</a:t>
            </a:r>
          </a:p>
          <a:p>
            <a:pPr algn="ctr">
              <a:buNone/>
            </a:pPr>
            <a:endParaRPr lang="da-DK" sz="2800" dirty="0"/>
          </a:p>
          <a:p>
            <a:pPr algn="ctr">
              <a:buNone/>
            </a:pPr>
            <a:r>
              <a:rPr lang="da-DK" sz="2800" dirty="0"/>
              <a:t>Stabscenter – Økonomi sørger for at arkivere regnskabet inkl. revisionserklæringen på </a:t>
            </a:r>
            <a:r>
              <a:rPr lang="da-DK" sz="2800" dirty="0" err="1"/>
              <a:t>SB-sys-sagen</a:t>
            </a:r>
            <a:r>
              <a:rPr lang="da-DK" sz="2800" dirty="0"/>
              <a:t> </a:t>
            </a:r>
          </a:p>
          <a:p>
            <a:pPr algn="ctr">
              <a:buNone/>
            </a:pPr>
            <a:endParaRPr lang="da-DK" sz="2800" dirty="0"/>
          </a:p>
          <a:p>
            <a:pPr algn="ctr">
              <a:buNone/>
            </a:pPr>
            <a:r>
              <a:rPr lang="da-DK" sz="2800" dirty="0"/>
              <a:t>Kan aftales at centret opretter særskilt sag i </a:t>
            </a:r>
            <a:r>
              <a:rPr lang="da-DK" sz="2800" dirty="0" err="1"/>
              <a:t>SB-sys</a:t>
            </a:r>
            <a:r>
              <a:rPr lang="da-DK" sz="2800" dirty="0"/>
              <a:t> til arkivering af regnskab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200" b="1" dirty="0"/>
              <a:t>Før projektmidlerne  søges</a:t>
            </a:r>
            <a:br>
              <a:rPr lang="da-DK" sz="3200" b="1" dirty="0"/>
            </a:br>
            <a:endParaRPr lang="da-DK" dirty="0"/>
          </a:p>
        </p:txBody>
      </p:sp>
      <p:sp>
        <p:nvSpPr>
          <p:cNvPr id="3" name="Pladsholder til indhold 2"/>
          <p:cNvSpPr>
            <a:spLocks noGrp="1"/>
          </p:cNvSpPr>
          <p:nvPr>
            <p:ph sz="quarter" idx="1"/>
          </p:nvPr>
        </p:nvSpPr>
        <p:spPr/>
        <p:txBody>
          <a:bodyPr/>
          <a:lstStyle/>
          <a:p>
            <a:pPr algn="ctr" hangingPunct="0">
              <a:buNone/>
            </a:pPr>
            <a:r>
              <a:rPr lang="da-DK" sz="2800" dirty="0"/>
              <a:t>Læs betingelserne godt </a:t>
            </a:r>
          </a:p>
          <a:p>
            <a:pPr algn="ctr" hangingPunct="0">
              <a:buNone/>
            </a:pPr>
            <a:endParaRPr lang="da-DK" sz="2800" dirty="0"/>
          </a:p>
          <a:p>
            <a:pPr algn="ctr" hangingPunct="0">
              <a:buNone/>
            </a:pPr>
            <a:r>
              <a:rPr lang="da-DK" sz="2800" dirty="0"/>
              <a:t>Ansøgning og budget skal udarbejdes</a:t>
            </a:r>
          </a:p>
          <a:p>
            <a:pPr algn="ctr" hangingPunct="0">
              <a:buNone/>
            </a:pPr>
            <a:endParaRPr lang="da-DK" sz="2800" dirty="0"/>
          </a:p>
          <a:p>
            <a:pPr algn="ctr" hangingPunct="0">
              <a:buNone/>
            </a:pPr>
            <a:r>
              <a:rPr lang="da-DK" sz="2800" dirty="0"/>
              <a:t>Vurder om projektmidlernes størrelse står mål med administrationsomkostninger</a:t>
            </a:r>
          </a:p>
          <a:p>
            <a:pPr algn="ctr" hangingPunct="0">
              <a:buNone/>
            </a:pPr>
            <a:endParaRPr lang="da-DK" sz="3200" dirty="0"/>
          </a:p>
          <a:p>
            <a:pPr algn="ctr" hangingPunct="0">
              <a:buNone/>
            </a:pPr>
            <a:r>
              <a:rPr lang="da-DK" sz="3200" dirty="0"/>
              <a:t>Opret en sag i </a:t>
            </a:r>
            <a:r>
              <a:rPr lang="da-DK" sz="3200" dirty="0" err="1"/>
              <a:t>SB-sys</a:t>
            </a:r>
            <a:endParaRPr lang="da-DK"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Hvem gør hvad?</a:t>
            </a:r>
          </a:p>
        </p:txBody>
      </p:sp>
      <p:pic>
        <p:nvPicPr>
          <p:cNvPr id="7" name="Pladsholder til indhold 6"/>
          <p:cNvPicPr>
            <a:picLocks noGrp="1" noChangeAspect="1"/>
          </p:cNvPicPr>
          <p:nvPr>
            <p:ph sz="quarter" idx="1"/>
          </p:nvPr>
        </p:nvPicPr>
        <p:blipFill>
          <a:blip r:embed="rId2" cstate="print"/>
          <a:stretch>
            <a:fillRect/>
          </a:stretch>
        </p:blipFill>
        <p:spPr>
          <a:xfrm>
            <a:off x="1907704" y="1268760"/>
            <a:ext cx="5328592" cy="541500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600" b="1" dirty="0"/>
              <a:t>Økonomi i projektansøgningen</a:t>
            </a:r>
          </a:p>
        </p:txBody>
      </p:sp>
      <p:sp>
        <p:nvSpPr>
          <p:cNvPr id="3" name="Pladsholder til indhold 2"/>
          <p:cNvSpPr>
            <a:spLocks noGrp="1"/>
          </p:cNvSpPr>
          <p:nvPr>
            <p:ph sz="quarter" idx="1"/>
          </p:nvPr>
        </p:nvSpPr>
        <p:spPr>
          <a:xfrm>
            <a:off x="457200" y="1412776"/>
            <a:ext cx="8229600" cy="4896544"/>
          </a:xfrm>
        </p:spPr>
        <p:txBody>
          <a:bodyPr>
            <a:normAutofit/>
          </a:bodyPr>
          <a:lstStyle/>
          <a:p>
            <a:pPr algn="ctr" hangingPunct="0">
              <a:buNone/>
            </a:pPr>
            <a:endParaRPr lang="da-DK" sz="2800" dirty="0"/>
          </a:p>
          <a:p>
            <a:pPr algn="ctr" hangingPunct="0">
              <a:buNone/>
            </a:pPr>
            <a:r>
              <a:rPr lang="da-DK" sz="2800" dirty="0"/>
              <a:t>Er alle økonomiposter med? </a:t>
            </a:r>
          </a:p>
          <a:p>
            <a:pPr algn="ctr" hangingPunct="0">
              <a:buNone/>
            </a:pPr>
            <a:endParaRPr lang="da-DK" sz="2800" dirty="0"/>
          </a:p>
          <a:p>
            <a:pPr algn="ctr" hangingPunct="0">
              <a:buNone/>
            </a:pPr>
            <a:r>
              <a:rPr lang="da-DK" sz="2800" dirty="0"/>
              <a:t>Egenfinansiering: hvordan måles /vejes den?</a:t>
            </a:r>
          </a:p>
          <a:p>
            <a:pPr algn="ctr" hangingPunct="0">
              <a:buNone/>
            </a:pPr>
            <a:endParaRPr lang="da-DK" sz="2800" dirty="0"/>
          </a:p>
          <a:p>
            <a:pPr algn="ctr" hangingPunct="0">
              <a:buNone/>
            </a:pPr>
            <a:r>
              <a:rPr lang="da-DK" sz="2800" dirty="0" err="1"/>
              <a:t>Succesmålene</a:t>
            </a:r>
            <a:r>
              <a:rPr lang="da-DK" sz="2800" dirty="0"/>
              <a:t>: kan de måles?</a:t>
            </a:r>
          </a:p>
          <a:p>
            <a:pPr algn="ctr" hangingPunct="0">
              <a:buNone/>
            </a:pPr>
            <a:endParaRPr lang="da-DK" sz="2800" dirty="0"/>
          </a:p>
          <a:p>
            <a:pPr algn="ctr" hangingPunct="0">
              <a:buNone/>
            </a:pPr>
            <a:r>
              <a:rPr lang="da-DK" sz="2800" dirty="0"/>
              <a:t>Husk revisionshonorar ellers betaler centret selv</a:t>
            </a:r>
          </a:p>
          <a:p>
            <a:pPr algn="ctr" hangingPunct="0">
              <a:buNone/>
            </a:pPr>
            <a:r>
              <a:rPr lang="da-DK" sz="2800" dirty="0"/>
              <a:t>10.000-15.000 kr.</a:t>
            </a:r>
          </a:p>
          <a:p>
            <a:pPr algn="ctr" hangingPunct="0">
              <a:buNone/>
            </a:pPr>
            <a:endParaRPr lang="da-DK"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200" b="1" dirty="0"/>
              <a:t>Før projektmidlerne  søges</a:t>
            </a:r>
            <a:br>
              <a:rPr lang="da-DK" sz="3200" b="1" dirty="0"/>
            </a:br>
            <a:endParaRPr lang="da-DK" dirty="0"/>
          </a:p>
        </p:txBody>
      </p:sp>
      <p:sp>
        <p:nvSpPr>
          <p:cNvPr id="3" name="Pladsholder til indhold 2"/>
          <p:cNvSpPr>
            <a:spLocks noGrp="1"/>
          </p:cNvSpPr>
          <p:nvPr>
            <p:ph sz="quarter" idx="1"/>
          </p:nvPr>
        </p:nvSpPr>
        <p:spPr/>
        <p:txBody>
          <a:bodyPr>
            <a:normAutofit/>
          </a:bodyPr>
          <a:lstStyle/>
          <a:p>
            <a:pPr algn="ctr">
              <a:buNone/>
            </a:pPr>
            <a:endParaRPr lang="da-DK" sz="2800" dirty="0"/>
          </a:p>
          <a:p>
            <a:pPr algn="ctr">
              <a:buNone/>
            </a:pPr>
            <a:endParaRPr lang="da-DK" sz="2800" dirty="0"/>
          </a:p>
          <a:p>
            <a:pPr algn="ctr">
              <a:buNone/>
            </a:pPr>
            <a:endParaRPr lang="da-DK" sz="2800" dirty="0"/>
          </a:p>
          <a:p>
            <a:pPr algn="ctr">
              <a:buNone/>
            </a:pPr>
            <a:r>
              <a:rPr lang="da-DK" sz="2800" dirty="0"/>
              <a:t>Vurder om sagen skal forelægges politiske udvalg før indsendelse af ansøgningen eller senere i projektperioden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200" b="1" dirty="0"/>
              <a:t>Når midlerne er bevilget</a:t>
            </a:r>
            <a:br>
              <a:rPr lang="da-DK" sz="3200" b="1" dirty="0"/>
            </a:br>
            <a:endParaRPr lang="da-DK" dirty="0"/>
          </a:p>
        </p:txBody>
      </p:sp>
      <p:sp>
        <p:nvSpPr>
          <p:cNvPr id="3" name="Pladsholder til indhold 2"/>
          <p:cNvSpPr>
            <a:spLocks noGrp="1"/>
          </p:cNvSpPr>
          <p:nvPr>
            <p:ph sz="quarter" idx="1"/>
          </p:nvPr>
        </p:nvSpPr>
        <p:spPr>
          <a:xfrm>
            <a:off x="457200" y="908720"/>
            <a:ext cx="7467600" cy="5565232"/>
          </a:xfrm>
        </p:spPr>
        <p:txBody>
          <a:bodyPr>
            <a:noAutofit/>
          </a:bodyPr>
          <a:lstStyle/>
          <a:p>
            <a:pPr algn="ctr" hangingPunct="0">
              <a:buNone/>
            </a:pPr>
            <a:r>
              <a:rPr lang="da-DK" sz="2800" dirty="0"/>
              <a:t>Husk udbetalingsblanket skal sendes ind rettidigt                   </a:t>
            </a:r>
          </a:p>
          <a:p>
            <a:pPr algn="ctr" hangingPunct="0">
              <a:buNone/>
            </a:pPr>
            <a:r>
              <a:rPr lang="da-DK" sz="2800" dirty="0"/>
              <a:t> CVR.NR er 11931316</a:t>
            </a:r>
          </a:p>
          <a:p>
            <a:pPr algn="ctr" hangingPunct="0">
              <a:buNone/>
            </a:pPr>
            <a:endParaRPr lang="da-DK" sz="2800" dirty="0"/>
          </a:p>
          <a:p>
            <a:pPr algn="ctr" hangingPunct="0">
              <a:buNone/>
            </a:pPr>
            <a:r>
              <a:rPr lang="da-DK" sz="2800" dirty="0"/>
              <a:t>Hav en plan for administrationen af projektet</a:t>
            </a:r>
          </a:p>
          <a:p>
            <a:pPr algn="ctr" hangingPunct="0">
              <a:buNone/>
            </a:pPr>
            <a:endParaRPr lang="da-DK" sz="2800" dirty="0"/>
          </a:p>
          <a:p>
            <a:pPr algn="ctr" hangingPunct="0">
              <a:buNone/>
            </a:pPr>
            <a:r>
              <a:rPr lang="da-DK" sz="2800" dirty="0"/>
              <a:t>Bemærk ofte er tilsagnet kommet så sent at projektperioden ikke kan overholdes. </a:t>
            </a:r>
          </a:p>
          <a:p>
            <a:pPr algn="ctr" hangingPunct="0">
              <a:buNone/>
            </a:pPr>
            <a:endParaRPr lang="da-DK" sz="2800" dirty="0"/>
          </a:p>
          <a:p>
            <a:pPr algn="ctr" hangingPunct="0">
              <a:buNone/>
            </a:pPr>
            <a:r>
              <a:rPr lang="da-DK" sz="2800" dirty="0"/>
              <a:t>Evt. revideret tidsplan eller økonomi til puljekontoret</a:t>
            </a:r>
          </a:p>
          <a:p>
            <a:pPr>
              <a:buNone/>
            </a:pPr>
            <a:endParaRPr lang="da-DK" sz="2800" dirty="0"/>
          </a:p>
          <a:p>
            <a:endParaRPr lang="da-DK"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200" b="1" dirty="0"/>
              <a:t>Når midlerne er bevilget</a:t>
            </a:r>
            <a:br>
              <a:rPr lang="da-DK" sz="3200" b="1" dirty="0"/>
            </a:br>
            <a:endParaRPr lang="da-DK" dirty="0"/>
          </a:p>
        </p:txBody>
      </p:sp>
      <p:sp>
        <p:nvSpPr>
          <p:cNvPr id="3" name="Pladsholder til indhold 2"/>
          <p:cNvSpPr>
            <a:spLocks noGrp="1"/>
          </p:cNvSpPr>
          <p:nvPr>
            <p:ph sz="quarter" idx="1"/>
          </p:nvPr>
        </p:nvSpPr>
        <p:spPr>
          <a:xfrm>
            <a:off x="457200" y="908720"/>
            <a:ext cx="7467600" cy="5565232"/>
          </a:xfrm>
        </p:spPr>
        <p:txBody>
          <a:bodyPr>
            <a:noAutofit/>
          </a:bodyPr>
          <a:lstStyle/>
          <a:p>
            <a:pPr algn="ctr">
              <a:buNone/>
            </a:pPr>
            <a:endParaRPr lang="da-DK" sz="2800" dirty="0"/>
          </a:p>
          <a:p>
            <a:pPr algn="ctr">
              <a:buNone/>
            </a:pPr>
            <a:r>
              <a:rPr lang="da-DK" sz="2800" dirty="0"/>
              <a:t>Centret har alt kommunikation med puljekontoret  - husk altid at oplyse </a:t>
            </a:r>
            <a:r>
              <a:rPr lang="da-DK" sz="2800" dirty="0" err="1"/>
              <a:t>journalnr</a:t>
            </a:r>
            <a:r>
              <a:rPr lang="da-DK" sz="2800" dirty="0"/>
              <a:t>.</a:t>
            </a:r>
          </a:p>
          <a:p>
            <a:pPr algn="ctr">
              <a:buNone/>
            </a:pPr>
            <a:endParaRPr lang="da-DK" sz="2800" dirty="0"/>
          </a:p>
          <a:p>
            <a:pPr algn="ctr">
              <a:buNone/>
            </a:pPr>
            <a:r>
              <a:rPr lang="da-DK" sz="2800" dirty="0"/>
              <a:t>Ved ændringer skal puljekontoret altid orienteres med mindre andet er fremført i tilsagnsskrivelsen</a:t>
            </a:r>
          </a:p>
          <a:p>
            <a:pPr algn="ctr">
              <a:buNone/>
            </a:pPr>
            <a:endParaRPr lang="da-DK" sz="2800" dirty="0"/>
          </a:p>
          <a:p>
            <a:pPr algn="ctr">
              <a:buNone/>
            </a:pPr>
            <a:r>
              <a:rPr lang="da-DK" sz="2800" dirty="0"/>
              <a:t>Der skal løbende registreres i </a:t>
            </a:r>
            <a:r>
              <a:rPr lang="da-DK" sz="2800" dirty="0" err="1"/>
              <a:t>SB-sys</a:t>
            </a:r>
            <a:endParaRPr lang="da-DK" sz="2800" dirty="0"/>
          </a:p>
          <a:p>
            <a:pPr algn="ctr">
              <a:buNone/>
            </a:pPr>
            <a:endParaRPr lang="da-DK" sz="2800" dirty="0"/>
          </a:p>
          <a:p>
            <a:pPr algn="ctr">
              <a:buNone/>
            </a:pPr>
            <a:endParaRPr lang="da-DK" sz="2800" dirty="0"/>
          </a:p>
          <a:p>
            <a:endParaRPr lang="da-DK"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260648"/>
            <a:ext cx="7772400" cy="6336704"/>
          </a:xfrm>
        </p:spPr>
        <p:txBody>
          <a:bodyPr>
            <a:normAutofit fontScale="90000"/>
          </a:bodyPr>
          <a:lstStyle/>
          <a:p>
            <a:pPr hangingPunct="0"/>
            <a:r>
              <a:rPr lang="da-DK" sz="3600" b="1" dirty="0"/>
              <a:t>Før projektet går i gang</a:t>
            </a:r>
            <a:br>
              <a:rPr lang="da-DK" sz="3600" b="1" dirty="0"/>
            </a:br>
            <a:r>
              <a:rPr lang="da-DK" sz="2200" b="1" dirty="0"/>
              <a:t/>
            </a:r>
            <a:br>
              <a:rPr lang="da-DK" sz="2200" b="1" dirty="0"/>
            </a:br>
            <a:r>
              <a:rPr lang="da-DK" sz="2800" dirty="0"/>
              <a:t>Regler og krav for tilskud skal gennemgås</a:t>
            </a:r>
            <a:br>
              <a:rPr lang="da-DK" sz="2800" dirty="0"/>
            </a:br>
            <a:r>
              <a:rPr lang="da-DK" sz="2800" dirty="0"/>
              <a:t/>
            </a:r>
            <a:br>
              <a:rPr lang="da-DK" sz="2800" dirty="0"/>
            </a:br>
            <a:r>
              <a:rPr lang="da-DK" sz="2800" dirty="0"/>
              <a:t>Tilsagnsskrivelsen skal nærlæses</a:t>
            </a:r>
            <a:br>
              <a:rPr lang="da-DK" sz="2800" dirty="0"/>
            </a:br>
            <a:r>
              <a:rPr lang="da-DK" sz="2800" dirty="0"/>
              <a:t/>
            </a:r>
            <a:br>
              <a:rPr lang="da-DK" sz="2800" dirty="0"/>
            </a:br>
            <a:r>
              <a:rPr lang="da-DK" sz="2800" dirty="0"/>
              <a:t>Indtægts- og udgiftsbevilling skal søges  </a:t>
            </a:r>
            <a:br>
              <a:rPr lang="da-DK" sz="2800" dirty="0"/>
            </a:br>
            <a:r>
              <a:rPr lang="da-DK" sz="2800" dirty="0"/>
              <a:t/>
            </a:r>
            <a:br>
              <a:rPr lang="da-DK" sz="2800" dirty="0"/>
            </a:br>
            <a:r>
              <a:rPr lang="da-DK" sz="2800" dirty="0"/>
              <a:t>Hav styr på hvem gør hvad</a:t>
            </a:r>
            <a:br>
              <a:rPr lang="da-DK" sz="2800" dirty="0"/>
            </a:br>
            <a:r>
              <a:rPr lang="da-DK" sz="2800" dirty="0"/>
              <a:t/>
            </a:r>
            <a:br>
              <a:rPr lang="da-DK" sz="2800" dirty="0"/>
            </a:br>
            <a:r>
              <a:rPr lang="da-DK" sz="2800" dirty="0"/>
              <a:t>Der skal oprettes en særskilt kontoplan til registrering af projektets udgifter og indtægter herunder tilskudsgivers tilskud. Kontoplanen skal være identisk med projektets ansøgning/tilsagn/budget.</a:t>
            </a:r>
            <a:r>
              <a:rPr lang="da-DK" sz="2400" b="1" dirty="0"/>
              <a:t/>
            </a:r>
            <a:br>
              <a:rPr lang="da-DK" sz="2400" b="1" dirty="0"/>
            </a:br>
            <a:endParaRPr lang="da-DK"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b="1" dirty="0"/>
              <a:t>Før projektet går i gang</a:t>
            </a:r>
            <a:endParaRPr lang="da-DK" sz="3600" dirty="0"/>
          </a:p>
        </p:txBody>
      </p:sp>
      <p:sp>
        <p:nvSpPr>
          <p:cNvPr id="3" name="Pladsholder til indhold 2"/>
          <p:cNvSpPr>
            <a:spLocks noGrp="1"/>
          </p:cNvSpPr>
          <p:nvPr>
            <p:ph sz="quarter" idx="1"/>
          </p:nvPr>
        </p:nvSpPr>
        <p:spPr>
          <a:xfrm>
            <a:off x="457200" y="1600200"/>
            <a:ext cx="8363272" cy="4525963"/>
          </a:xfrm>
        </p:spPr>
        <p:txBody>
          <a:bodyPr/>
          <a:lstStyle/>
          <a:p>
            <a:pPr algn="ctr">
              <a:buNone/>
            </a:pPr>
            <a:r>
              <a:rPr lang="da-DK" sz="2800" dirty="0"/>
              <a:t>   Økonomikonsulenten skal have en kopi af tilsagnsskrivelsen</a:t>
            </a:r>
          </a:p>
          <a:p>
            <a:pPr algn="ctr">
              <a:buNone/>
            </a:pPr>
            <a:endParaRPr lang="da-DK" sz="2800" dirty="0"/>
          </a:p>
          <a:p>
            <a:pPr algn="ctr">
              <a:buNone/>
            </a:pPr>
            <a:r>
              <a:rPr lang="da-DK" sz="2800" dirty="0"/>
              <a:t>Økonomikonsulent opretter konti og budgetlægger efter aftale </a:t>
            </a:r>
          </a:p>
          <a:p>
            <a:pPr algn="ctr">
              <a:buNone/>
            </a:pPr>
            <a:endParaRPr lang="da-DK" sz="2800" dirty="0"/>
          </a:p>
          <a:p>
            <a:pPr algn="ctr">
              <a:buNone/>
            </a:pPr>
            <a:r>
              <a:rPr lang="da-DK" sz="2800" dirty="0"/>
              <a:t>Leder kontakter Løn i forhold til kontering af den relevante løn på projektkontiene.</a:t>
            </a:r>
          </a:p>
          <a:p>
            <a:endParaRPr lang="da-DK"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b="1" dirty="0"/>
              <a:t>Før projektet går i gang</a:t>
            </a:r>
            <a:endParaRPr lang="da-DK" sz="3600" dirty="0"/>
          </a:p>
        </p:txBody>
      </p:sp>
      <p:sp>
        <p:nvSpPr>
          <p:cNvPr id="3" name="Pladsholder til indhold 2"/>
          <p:cNvSpPr>
            <a:spLocks noGrp="1"/>
          </p:cNvSpPr>
          <p:nvPr>
            <p:ph sz="quarter" idx="1"/>
          </p:nvPr>
        </p:nvSpPr>
        <p:spPr/>
        <p:txBody>
          <a:bodyPr>
            <a:normAutofit fontScale="92500"/>
          </a:bodyPr>
          <a:lstStyle/>
          <a:p>
            <a:pPr algn="ctr">
              <a:buNone/>
            </a:pPr>
            <a:r>
              <a:rPr lang="da-DK" sz="2800" dirty="0"/>
              <a:t>Det er projektleder / ansvarlig leder der skal sikre alle involverede parter i projektet er orienteret om deres rolle i forhold til at overholde kravene i tilsagnsskrivelsen.</a:t>
            </a:r>
          </a:p>
          <a:p>
            <a:pPr algn="ctr">
              <a:buNone/>
            </a:pPr>
            <a:endParaRPr lang="da-DK" sz="2800" dirty="0"/>
          </a:p>
          <a:p>
            <a:pPr algn="ctr">
              <a:buNone/>
            </a:pPr>
            <a:r>
              <a:rPr lang="da-DK" sz="2800" dirty="0"/>
              <a:t>Det er ligeledes projektlederens ansvar at sikre at projektet kører efter planen.</a:t>
            </a:r>
          </a:p>
          <a:p>
            <a:pPr algn="ctr">
              <a:buNone/>
            </a:pPr>
            <a:endParaRPr lang="da-DK" sz="2800" dirty="0"/>
          </a:p>
          <a:p>
            <a:pPr algn="ctr">
              <a:buNone/>
            </a:pPr>
            <a:r>
              <a:rPr lang="da-DK" sz="2800" dirty="0"/>
              <a:t>Kan vi ikke overholde reglerne eller ønsker ændringer skal puljekontoret kontaktes og give godkendelse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rnap">
  <a:themeElements>
    <a:clrScheme name="Karnap">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Karnap">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rnap">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1404</TotalTime>
  <Words>525</Words>
  <Application>Microsoft Office PowerPoint</Application>
  <PresentationFormat>Skærmshow (4:3)</PresentationFormat>
  <Paragraphs>142</Paragraphs>
  <Slides>20</Slides>
  <Notes>0</Notes>
  <HiddenSlides>0</HiddenSlides>
  <MMClips>0</MMClips>
  <ScaleCrop>false</ScaleCrop>
  <HeadingPairs>
    <vt:vector size="4" baseType="variant">
      <vt:variant>
        <vt:lpstr>Tema</vt:lpstr>
      </vt:variant>
      <vt:variant>
        <vt:i4>1</vt:i4>
      </vt:variant>
      <vt:variant>
        <vt:lpstr>Diastitler</vt:lpstr>
      </vt:variant>
      <vt:variant>
        <vt:i4>20</vt:i4>
      </vt:variant>
    </vt:vector>
  </HeadingPairs>
  <TitlesOfParts>
    <vt:vector size="21" baseType="lpstr">
      <vt:lpstr>Karnap</vt:lpstr>
      <vt:lpstr>Projektansøgninger og  Projektregnskaber</vt:lpstr>
      <vt:lpstr>Før projektmidlerne  søges </vt:lpstr>
      <vt:lpstr>Økonomi i projektansøgningen</vt:lpstr>
      <vt:lpstr>Før projektmidlerne  søges </vt:lpstr>
      <vt:lpstr>Når midlerne er bevilget </vt:lpstr>
      <vt:lpstr>Når midlerne er bevilget </vt:lpstr>
      <vt:lpstr>Før projektet går i gang  Regler og krav for tilskud skal gennemgås  Tilsagnsskrivelsen skal nærlæses  Indtægts- og udgiftsbevilling skal søges    Hav styr på hvem gør hvad  Der skal oprettes en særskilt kontoplan til registrering af projektets udgifter og indtægter herunder tilskudsgivers tilskud. Kontoplanen skal være identisk med projektets ansøgning/tilsagn/budget. </vt:lpstr>
      <vt:lpstr>Før projektet går i gang</vt:lpstr>
      <vt:lpstr>Før projektet går i gang</vt:lpstr>
      <vt:lpstr>Når projektet kører</vt:lpstr>
      <vt:lpstr>Når projektet kører</vt:lpstr>
      <vt:lpstr>Når projektet kører</vt:lpstr>
      <vt:lpstr>Dias nummer 13</vt:lpstr>
      <vt:lpstr>Når regnskabet skal opgøres</vt:lpstr>
      <vt:lpstr>Når regnskabet skal opgøres</vt:lpstr>
      <vt:lpstr>Når regnskabet skal opgøres</vt:lpstr>
      <vt:lpstr>Når regnskabet skal opgøres</vt:lpstr>
      <vt:lpstr>Når regnskabet skal opgøres</vt:lpstr>
      <vt:lpstr>Når regnskabet skal opgøres</vt:lpstr>
      <vt:lpstr>Hvem gør hvad?</vt:lpstr>
    </vt:vector>
  </TitlesOfParts>
  <Company>Ishøj kommune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qmp</dc:creator>
  <cp:lastModifiedBy>qmp</cp:lastModifiedBy>
  <cp:revision>15</cp:revision>
  <dcterms:created xsi:type="dcterms:W3CDTF">2016-11-21T09:28:13Z</dcterms:created>
  <dcterms:modified xsi:type="dcterms:W3CDTF">2017-01-05T13:00:42Z</dcterms:modified>
</cp:coreProperties>
</file>