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78"/>
    <p:restoredTop sz="94655"/>
  </p:normalViewPr>
  <p:slideViewPr>
    <p:cSldViewPr snapToGrid="0" snapToObjects="1">
      <p:cViewPr varScale="1">
        <p:scale>
          <a:sx n="76" d="100"/>
          <a:sy n="76" d="100"/>
        </p:scale>
        <p:origin x="-114" y="-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EF21777-8A5F-4B48-BCA8-98EB91C69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="" xmlns:a16="http://schemas.microsoft.com/office/drawing/2014/main" id="{E08E7693-E321-154A-9C9D-EA5728A2D0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="" xmlns:a16="http://schemas.microsoft.com/office/drawing/2014/main" id="{B41D0630-D9BC-E146-BB66-BFB212304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43DC-7F1C-FE46-A407-C0F312538027}" type="datetimeFigureOut">
              <a:rPr lang="da-DK" smtClean="0"/>
              <a:pPr/>
              <a:t>11-06-2019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="" xmlns:a16="http://schemas.microsoft.com/office/drawing/2014/main" id="{2EFCEA65-FECE-3245-9642-4B082E669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="" xmlns:a16="http://schemas.microsoft.com/office/drawing/2014/main" id="{EA085C8C-0DB6-FE47-9687-0CD90157D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6DEC-03F4-2645-8F50-C3A87B1C0986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="" xmlns:a16="http://schemas.microsoft.com/office/drawing/2014/main" id="{E177E9E7-0B0F-CF4D-AC5E-3E3415F42A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68987" y="6227421"/>
            <a:ext cx="1286213" cy="40640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="" xmlns:a16="http://schemas.microsoft.com/office/drawing/2014/main" id="{76BE060E-313A-5B40-83FD-4AD52C190A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4500" y="6190909"/>
            <a:ext cx="1587500" cy="530566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="" xmlns:a16="http://schemas.microsoft.com/office/drawing/2014/main" id="{DB7D9B4D-12EA-C445-A1A5-3282EDD421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48375" y="6268829"/>
            <a:ext cx="603250" cy="36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777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BFA1106-A864-9C4F-9A56-5C70D4106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="" xmlns:a16="http://schemas.microsoft.com/office/drawing/2014/main" id="{0CF4D6CB-9F6E-654D-A23C-898D3D1AD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="" xmlns:a16="http://schemas.microsoft.com/office/drawing/2014/main" id="{F0907F8E-86A0-8842-885C-7CE364B40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43DC-7F1C-FE46-A407-C0F312538027}" type="datetimeFigureOut">
              <a:rPr lang="da-DK" smtClean="0"/>
              <a:pPr/>
              <a:t>11-06-2019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="" xmlns:a16="http://schemas.microsoft.com/office/drawing/2014/main" id="{A13F5F8C-29C9-C447-B2EF-FECD7ACE2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="" xmlns:a16="http://schemas.microsoft.com/office/drawing/2014/main" id="{4BF618D5-E55A-7B42-A814-D3795A568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6DEC-03F4-2645-8F50-C3A87B1C0986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40729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="" xmlns:a16="http://schemas.microsoft.com/office/drawing/2014/main" id="{06521509-D2DA-8E46-BC1E-572CCD0C9D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="" xmlns:a16="http://schemas.microsoft.com/office/drawing/2014/main" id="{5213D7DA-D171-BA41-9F41-CF1C2B9D5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="" xmlns:a16="http://schemas.microsoft.com/office/drawing/2014/main" id="{0F8F64BC-87C6-A242-991E-7EC3CFCA6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43DC-7F1C-FE46-A407-C0F312538027}" type="datetimeFigureOut">
              <a:rPr lang="da-DK" smtClean="0"/>
              <a:pPr/>
              <a:t>11-06-2019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="" xmlns:a16="http://schemas.microsoft.com/office/drawing/2014/main" id="{84883EF8-DD6A-824F-8968-F214C9FF7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="" xmlns:a16="http://schemas.microsoft.com/office/drawing/2014/main" id="{1D3B7777-945E-7644-AD08-A02257827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6DEC-03F4-2645-8F50-C3A87B1C0986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35354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B03819A-6E4A-2949-9182-CA30632AE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solidFill>
                  <a:srgbClr val="002060"/>
                </a:solidFill>
                <a:latin typeface="Klavika" panose="020B0506040000020004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="" xmlns:a16="http://schemas.microsoft.com/office/drawing/2014/main" id="{8F7A8909-2EDB-DC44-A7E9-A0B8CD342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Klavika Light" panose="020B0506040000020004" pitchFamily="34" charset="0"/>
              </a:defRPr>
            </a:lvl1pPr>
            <a:lvl2pPr>
              <a:lnSpc>
                <a:spcPct val="100000"/>
              </a:lnSpc>
              <a:defRPr sz="2800" b="0" i="0">
                <a:latin typeface="Klavika Light" panose="020B0506040000020004" pitchFamily="34" charset="0"/>
              </a:defRPr>
            </a:lvl2pPr>
          </a:lstStyle>
          <a:p>
            <a:pPr lvl="1"/>
            <a:r>
              <a:rPr lang="da-DK" dirty="0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="" xmlns:a16="http://schemas.microsoft.com/office/drawing/2014/main" id="{A7E9CA14-C84D-5D4F-BE55-AAE747CBD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="" xmlns:a16="http://schemas.microsoft.com/office/drawing/2014/main" id="{5EE4C1BF-91AF-D34E-8268-CC8666F9A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="" xmlns:a16="http://schemas.microsoft.com/office/drawing/2014/main" id="{D2985F69-89FA-C843-9464-C2FB620B5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6DEC-03F4-2645-8F50-C3A87B1C0986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="" xmlns:a16="http://schemas.microsoft.com/office/drawing/2014/main" id="{A88AFBB5-BFD7-AA46-A83B-7461940D38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7587" y="6251047"/>
            <a:ext cx="1286213" cy="406400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="" xmlns:a16="http://schemas.microsoft.com/office/drawing/2014/main" id="{FF602F05-0C26-F746-B18E-A486CB09C7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3100" y="6214535"/>
            <a:ext cx="1587500" cy="530566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="" xmlns:a16="http://schemas.microsoft.com/office/drawing/2014/main" id="{650CA6CA-1B1E-9B44-8D38-0773083A26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46975" y="6292455"/>
            <a:ext cx="603250" cy="36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875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42A45B2-91C9-AB45-B6A9-C6395BC68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="" xmlns:a16="http://schemas.microsoft.com/office/drawing/2014/main" id="{45A61B56-F209-944C-88BF-96218E324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="" xmlns:a16="http://schemas.microsoft.com/office/drawing/2014/main" id="{ED21A2EB-B4B4-1944-9B6C-4B62A8B4F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43DC-7F1C-FE46-A407-C0F312538027}" type="datetimeFigureOut">
              <a:rPr lang="da-DK" smtClean="0"/>
              <a:pPr/>
              <a:t>11-06-2019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="" xmlns:a16="http://schemas.microsoft.com/office/drawing/2014/main" id="{F25F9A38-B199-064A-A74E-97F7A6198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="" xmlns:a16="http://schemas.microsoft.com/office/drawing/2014/main" id="{136915CE-FFB9-964C-98A3-1B8B3C987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6DEC-03F4-2645-8F50-C3A87B1C0986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230549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03E4932-387A-D143-9547-54E1DA0B0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="" xmlns:a16="http://schemas.microsoft.com/office/drawing/2014/main" id="{910340E5-3CD6-9B48-9B96-DAD0BBD16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="" xmlns:a16="http://schemas.microsoft.com/office/drawing/2014/main" id="{3A206F63-84DB-2D44-83BD-8FFC19362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="" xmlns:a16="http://schemas.microsoft.com/office/drawing/2014/main" id="{81A652EC-AB41-C04A-AFFD-E3594307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43DC-7F1C-FE46-A407-C0F312538027}" type="datetimeFigureOut">
              <a:rPr lang="da-DK" smtClean="0"/>
              <a:pPr/>
              <a:t>11-06-2019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="" xmlns:a16="http://schemas.microsoft.com/office/drawing/2014/main" id="{C1095EF3-E34C-804B-9F41-B9F6474FC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="" xmlns:a16="http://schemas.microsoft.com/office/drawing/2014/main" id="{10E787D9-BD32-3F44-91B9-A6C5FEF2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6DEC-03F4-2645-8F50-C3A87B1C0986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91578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B6DE5CA-4D0F-0D47-89BC-8E77F3DDD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="" xmlns:a16="http://schemas.microsoft.com/office/drawing/2014/main" id="{068EDE74-021D-A145-895B-59AB9A4EE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="" xmlns:a16="http://schemas.microsoft.com/office/drawing/2014/main" id="{F23C3D58-74E6-1A4D-AF5C-8EB05E77F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="" xmlns:a16="http://schemas.microsoft.com/office/drawing/2014/main" id="{78F65105-9D4B-954D-8D44-099FC97510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="" xmlns:a16="http://schemas.microsoft.com/office/drawing/2014/main" id="{C90D683D-790D-DA44-AA3A-965DAB7FD2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="" xmlns:a16="http://schemas.microsoft.com/office/drawing/2014/main" id="{46990895-81DE-E34F-A8B8-91D6A2D45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43DC-7F1C-FE46-A407-C0F312538027}" type="datetimeFigureOut">
              <a:rPr lang="da-DK" smtClean="0"/>
              <a:pPr/>
              <a:t>11-06-2019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="" xmlns:a16="http://schemas.microsoft.com/office/drawing/2014/main" id="{A0746B73-3DAD-7C44-B051-2E0BE2BDD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="" xmlns:a16="http://schemas.microsoft.com/office/drawing/2014/main" id="{E0ED0698-0DD7-7047-9EF3-3A5F1F10E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6DEC-03F4-2645-8F50-C3A87B1C0986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706869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0FF1A20-76C2-8046-91FC-0DB2BA73F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="" xmlns:a16="http://schemas.microsoft.com/office/drawing/2014/main" id="{5B2E1091-798C-FA4C-920A-D15171674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43DC-7F1C-FE46-A407-C0F312538027}" type="datetimeFigureOut">
              <a:rPr lang="da-DK" smtClean="0"/>
              <a:pPr/>
              <a:t>11-06-2019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="" xmlns:a16="http://schemas.microsoft.com/office/drawing/2014/main" id="{168B6B0B-6133-9446-AAD5-B07D83358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="" xmlns:a16="http://schemas.microsoft.com/office/drawing/2014/main" id="{B7D4E794-4B2D-AD4A-B6A3-0F5A556B8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6DEC-03F4-2645-8F50-C3A87B1C0986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11448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="" xmlns:a16="http://schemas.microsoft.com/office/drawing/2014/main" id="{1BEBC50D-6181-D843-B8D8-E67F3671D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43DC-7F1C-FE46-A407-C0F312538027}" type="datetimeFigureOut">
              <a:rPr lang="da-DK" smtClean="0"/>
              <a:pPr/>
              <a:t>11-06-2019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="" xmlns:a16="http://schemas.microsoft.com/office/drawing/2014/main" id="{4AEFE610-F455-5840-B3FB-4647CDAE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="" xmlns:a16="http://schemas.microsoft.com/office/drawing/2014/main" id="{FAE42D4C-98C7-224D-BEA8-C46A1317D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6DEC-03F4-2645-8F50-C3A87B1C0986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270197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0C92511-02C3-C745-9004-17DFA56E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="" xmlns:a16="http://schemas.microsoft.com/office/drawing/2014/main" id="{372B6007-9855-CF4C-B2B4-5B088EAEE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="" xmlns:a16="http://schemas.microsoft.com/office/drawing/2014/main" id="{CCD8266C-313E-E74A-B138-4DF490490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="" xmlns:a16="http://schemas.microsoft.com/office/drawing/2014/main" id="{238046FC-CAC5-F44D-9434-A7359A97B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43DC-7F1C-FE46-A407-C0F312538027}" type="datetimeFigureOut">
              <a:rPr lang="da-DK" smtClean="0"/>
              <a:pPr/>
              <a:t>11-06-2019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="" xmlns:a16="http://schemas.microsoft.com/office/drawing/2014/main" id="{EC02D25A-5B85-7B41-9467-5F1085864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="" xmlns:a16="http://schemas.microsoft.com/office/drawing/2014/main" id="{3A837CB1-03FF-854F-9009-B5A82220C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6DEC-03F4-2645-8F50-C3A87B1C0986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9381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58B3BF1-37D3-6F4C-872B-10CFFA0E8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="" xmlns:a16="http://schemas.microsoft.com/office/drawing/2014/main" id="{B902EE09-55E2-564C-B7DC-0913DF5D57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="" xmlns:a16="http://schemas.microsoft.com/office/drawing/2014/main" id="{2B6585E6-401E-FD4D-9310-855098A74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="" xmlns:a16="http://schemas.microsoft.com/office/drawing/2014/main" id="{476F55D3-0F2D-7742-9207-ECBDA2BCB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43DC-7F1C-FE46-A407-C0F312538027}" type="datetimeFigureOut">
              <a:rPr lang="da-DK" smtClean="0"/>
              <a:pPr/>
              <a:t>11-06-2019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="" xmlns:a16="http://schemas.microsoft.com/office/drawing/2014/main" id="{B660AEC9-5094-6B4E-B8B4-2FC442872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="" xmlns:a16="http://schemas.microsoft.com/office/drawing/2014/main" id="{36F4D7D5-2D3E-9C49-B9AE-2D165AB3E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6DEC-03F4-2645-8F50-C3A87B1C0986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049428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="" xmlns:a16="http://schemas.microsoft.com/office/drawing/2014/main" id="{5DC363AA-E868-0545-97A2-AFB7520F6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="" xmlns:a16="http://schemas.microsoft.com/office/drawing/2014/main" id="{24DAFB7F-6C53-3C45-A695-CC333D506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="" xmlns:a16="http://schemas.microsoft.com/office/drawing/2014/main" id="{835398F9-03D9-1047-A6B2-7E718DB331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A43DC-7F1C-FE46-A407-C0F312538027}" type="datetimeFigureOut">
              <a:rPr lang="da-DK" smtClean="0"/>
              <a:pPr/>
              <a:t>11-06-2019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="" xmlns:a16="http://schemas.microsoft.com/office/drawing/2014/main" id="{12FC32EA-4B32-7247-AC39-D60974C1DE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="" xmlns:a16="http://schemas.microsoft.com/office/drawing/2014/main" id="{1559845C-7F6D-F949-BA8C-B0643407C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56DEC-03F4-2645-8F50-C3A87B1C0986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72695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51B6DF8-8097-A749-AB26-A939CE4F8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7913" y="939482"/>
            <a:ext cx="5079999" cy="2814637"/>
          </a:xfrm>
        </p:spPr>
        <p:txBody>
          <a:bodyPr>
            <a:normAutofit/>
          </a:bodyPr>
          <a:lstStyle/>
          <a:p>
            <a:pPr algn="l"/>
            <a:r>
              <a:rPr lang="da-DK" dirty="0">
                <a:solidFill>
                  <a:srgbClr val="002060"/>
                </a:solidFill>
                <a:latin typeface="Klavika Medium" panose="020B0506040000020004" pitchFamily="34" charset="0"/>
              </a:rPr>
              <a:t>Nye </a:t>
            </a:r>
            <a:br>
              <a:rPr lang="da-DK" dirty="0">
                <a:solidFill>
                  <a:srgbClr val="002060"/>
                </a:solidFill>
                <a:latin typeface="Klavika Medium" panose="020B0506040000020004" pitchFamily="34" charset="0"/>
              </a:rPr>
            </a:br>
            <a:r>
              <a:rPr lang="da-DK" dirty="0">
                <a:solidFill>
                  <a:srgbClr val="002060"/>
                </a:solidFill>
                <a:latin typeface="Klavika Medium" panose="020B0506040000020004" pitchFamily="34" charset="0"/>
              </a:rPr>
              <a:t>ferieregler </a:t>
            </a:r>
            <a:br>
              <a:rPr lang="da-DK" dirty="0">
                <a:solidFill>
                  <a:srgbClr val="002060"/>
                </a:solidFill>
                <a:latin typeface="Klavika Medium" panose="020B0506040000020004" pitchFamily="34" charset="0"/>
              </a:rPr>
            </a:br>
            <a:r>
              <a:rPr lang="da-DK" dirty="0">
                <a:solidFill>
                  <a:srgbClr val="002060"/>
                </a:solidFill>
                <a:latin typeface="Klavika Medium" panose="020B0506040000020004" pitchFamily="34" charset="0"/>
              </a:rPr>
              <a:t>i 2020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="" xmlns:a16="http://schemas.microsoft.com/office/drawing/2014/main" id="{AF6F103C-2A53-3E4D-9F4F-6CE04CEB4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27913" y="4071620"/>
            <a:ext cx="5080000" cy="1003300"/>
          </a:xfrm>
        </p:spPr>
        <p:txBody>
          <a:bodyPr/>
          <a:lstStyle/>
          <a:p>
            <a:pPr algn="l"/>
            <a:r>
              <a:rPr lang="da-DK" dirty="0">
                <a:latin typeface="Klavika" panose="020B0506040000020004" pitchFamily="34" charset="0"/>
              </a:rPr>
              <a:t>Hold ferien samtidigt med,  </a:t>
            </a:r>
            <a:br>
              <a:rPr lang="da-DK" dirty="0">
                <a:latin typeface="Klavika" panose="020B0506040000020004" pitchFamily="34" charset="0"/>
              </a:rPr>
            </a:br>
            <a:r>
              <a:rPr lang="da-DK" dirty="0">
                <a:latin typeface="Klavika" panose="020B0506040000020004" pitchFamily="34" charset="0"/>
              </a:rPr>
              <a:t>at du optjener den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="" xmlns:a16="http://schemas.microsoft.com/office/drawing/2014/main" id="{58758823-52A3-4E49-81EF-FB73FAAC7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19311" y="798805"/>
            <a:ext cx="7778771" cy="546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0852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18A1118-DC97-084F-8F67-7EA17DCF5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Den ‘dobbelte ferie’ i 2020 spares op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="" xmlns:a16="http://schemas.microsoft.com/office/drawing/2014/main" id="{4A373B2A-BAF9-9F48-B101-6FD0C94BB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066" y="1806576"/>
            <a:ext cx="6866467" cy="4204757"/>
          </a:xfrm>
        </p:spPr>
        <p:txBody>
          <a:bodyPr>
            <a:normAutofit/>
          </a:bodyPr>
          <a:lstStyle/>
          <a:p>
            <a:r>
              <a:rPr lang="da-DK" dirty="0"/>
              <a:t>Det første år har du både 5 ferieuger fra den gamle ordning og 5 ferieuger fra den nye ordning.</a:t>
            </a:r>
          </a:p>
          <a:p>
            <a:r>
              <a:rPr lang="da-DK" dirty="0"/>
              <a:t>Den ‘dobbelte ferie’ spares op i en ny fond – Lønmodtagernes Feriemidler.</a:t>
            </a:r>
          </a:p>
          <a:p>
            <a:r>
              <a:rPr lang="da-DK" dirty="0"/>
              <a:t>Du får pengene automatisk, når du når folkepensionsalderen.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="" xmlns:a16="http://schemas.microsoft.com/office/drawing/2014/main" id="{0173858F-431F-644C-A9A1-DAAB0729D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30" y="1806576"/>
            <a:ext cx="4036748" cy="297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037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18A1118-DC97-084F-8F67-7EA17DCF5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Konklusion: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="" xmlns:a16="http://schemas.microsoft.com/office/drawing/2014/main" id="{4A373B2A-BAF9-9F48-B101-6FD0C94BB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8632"/>
            <a:ext cx="5727750" cy="4204757"/>
          </a:xfrm>
        </p:spPr>
        <p:txBody>
          <a:bodyPr>
            <a:normAutofit lnSpcReduction="10000"/>
          </a:bodyPr>
          <a:lstStyle/>
          <a:p>
            <a:r>
              <a:rPr lang="da-DK" dirty="0"/>
              <a:t>Du får </a:t>
            </a:r>
            <a:r>
              <a:rPr lang="da-DK" i="1" dirty="0"/>
              <a:t>præcis samme antal </a:t>
            </a:r>
            <a:r>
              <a:rPr lang="da-DK" i="1" dirty="0" err="1"/>
              <a:t>ferie-dage</a:t>
            </a:r>
            <a:r>
              <a:rPr lang="da-DK" i="1" dirty="0"/>
              <a:t> </a:t>
            </a:r>
            <a:r>
              <a:rPr lang="da-DK" dirty="0"/>
              <a:t>efter den gamle og den nye ordning.</a:t>
            </a:r>
          </a:p>
          <a:p>
            <a:r>
              <a:rPr lang="da-DK" dirty="0"/>
              <a:t> Det er kun perioden for </a:t>
            </a:r>
            <a:r>
              <a:rPr lang="da-DK" i="1" dirty="0"/>
              <a:t>optjening og afholdelse </a:t>
            </a:r>
            <a:r>
              <a:rPr lang="da-DK" dirty="0"/>
              <a:t>af ferien, som ændres.</a:t>
            </a:r>
          </a:p>
          <a:p>
            <a:r>
              <a:rPr lang="da-DK" dirty="0"/>
              <a:t>I overgangsåret 2020 er der særlige regler, som du skal huske på.</a:t>
            </a:r>
          </a:p>
          <a:p>
            <a:r>
              <a:rPr lang="da-DK" dirty="0"/>
              <a:t>Den dobbelte ferie spares op og bliver udbetalt, når du </a:t>
            </a:r>
            <a:r>
              <a:rPr lang="da-DK"/>
              <a:t>når folkepensionsalderen</a:t>
            </a:r>
            <a:r>
              <a:rPr lang="da-DK" dirty="0"/>
              <a:t>.</a:t>
            </a:r>
          </a:p>
          <a:p>
            <a:endParaRPr lang="da-DK" dirty="0">
              <a:latin typeface="Klavika Light" panose="020B0506040000020004" pitchFamily="34" charset="0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="" xmlns:a16="http://schemas.microsoft.com/office/drawing/2014/main" id="{D633C934-B4AF-FB49-905B-ADD0E90EA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528" y="916026"/>
            <a:ext cx="7206321" cy="506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12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18A1118-DC97-084F-8F67-7EA17DCF5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 nuværende ferieregler: Forskudt ferie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="" xmlns:a16="http://schemas.microsoft.com/office/drawing/2014/main" id="{4A373B2A-BAF9-9F48-B101-6FD0C94BB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8134" y="1806576"/>
            <a:ext cx="5867400" cy="1209675"/>
          </a:xfrm>
        </p:spPr>
        <p:txBody>
          <a:bodyPr>
            <a:normAutofit fontScale="92500" lnSpcReduction="10000"/>
          </a:bodyPr>
          <a:lstStyle/>
          <a:p>
            <a:r>
              <a:rPr lang="da-DK" dirty="0"/>
              <a:t>Vi optjener ferie i ét kalenderår…</a:t>
            </a:r>
          </a:p>
          <a:p>
            <a:r>
              <a:rPr lang="da-DK" dirty="0"/>
              <a:t>…og afholder ferien i det følgende ferieår fra 1. maj til 30. april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="" xmlns:a16="http://schemas.microsoft.com/office/drawing/2014/main" id="{845A9FAD-F18E-964A-A821-FED9D95095F8}"/>
              </a:ext>
            </a:extLst>
          </p:cNvPr>
          <p:cNvSpPr txBox="1"/>
          <p:nvPr/>
        </p:nvSpPr>
        <p:spPr>
          <a:xfrm>
            <a:off x="6282267" y="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="" xmlns:a16="http://schemas.microsoft.com/office/drawing/2014/main" id="{9C0E9556-A9F3-C946-9211-D112E9574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5332"/>
            <a:ext cx="8775366" cy="463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539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18A1118-DC97-084F-8F67-7EA17DCF5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Nye ferieregler fra 2020: Samtidighedsferie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="" xmlns:a16="http://schemas.microsoft.com/office/drawing/2014/main" id="{4A373B2A-BAF9-9F48-B101-6FD0C94BB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8134" y="1806576"/>
            <a:ext cx="5867400" cy="4204757"/>
          </a:xfrm>
        </p:spPr>
        <p:txBody>
          <a:bodyPr>
            <a:normAutofit/>
          </a:bodyPr>
          <a:lstStyle/>
          <a:p>
            <a:r>
              <a:rPr lang="da-DK" dirty="0"/>
              <a:t>Ferien kan afholdes samtidig med at den optjenes – ingen ventetid.</a:t>
            </a:r>
          </a:p>
          <a:p>
            <a:r>
              <a:rPr lang="da-DK" dirty="0"/>
              <a:t>Ferieåret går fra 1. sept. – 31. august.</a:t>
            </a:r>
          </a:p>
          <a:p>
            <a:r>
              <a:rPr lang="da-DK" dirty="0"/>
              <a:t>Perioden, hvor ferien kan holdes, går fra 1. sept. – 31. dec. året efter 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="" xmlns:a16="http://schemas.microsoft.com/office/drawing/2014/main" id="{24463ECE-1FEF-F144-96B5-40A2D202B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71420"/>
            <a:ext cx="5069105" cy="472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85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18A1118-DC97-084F-8F67-7EA17DCF5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Nye ferieregler: Detaljerne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="" xmlns:a16="http://schemas.microsoft.com/office/drawing/2014/main" id="{4A373B2A-BAF9-9F48-B101-6FD0C94BB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800" y="1806576"/>
            <a:ext cx="8068734" cy="4204757"/>
          </a:xfrm>
        </p:spPr>
        <p:txBody>
          <a:bodyPr>
            <a:normAutofit/>
          </a:bodyPr>
          <a:lstStyle/>
          <a:p>
            <a:r>
              <a:rPr lang="da-DK" dirty="0"/>
              <a:t>5 ugers ferie – både nu og i fremtiden: </a:t>
            </a:r>
            <a:br>
              <a:rPr lang="da-DK" dirty="0"/>
            </a:br>
            <a:r>
              <a:rPr lang="da-DK" dirty="0"/>
              <a:t>2,08 feriedage pr. måned.</a:t>
            </a:r>
          </a:p>
          <a:p>
            <a:r>
              <a:rPr lang="da-DK" dirty="0"/>
              <a:t>Ferien holdes i ferieåret + 4 måneder – altså inden 31. dec.</a:t>
            </a:r>
          </a:p>
          <a:p>
            <a:r>
              <a:rPr lang="da-DK" dirty="0"/>
              <a:t>Du kan gemme ferie til næste ferieår - efter aftale med arbejdsgiveren.</a:t>
            </a:r>
          </a:p>
          <a:p>
            <a:r>
              <a:rPr lang="da-DK" dirty="0"/>
              <a:t>Du kan få feriedage ‘på forskud’ - efter aftale med arbejdsgiveren.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10" name="Billede 9">
            <a:extLst>
              <a:ext uri="{FF2B5EF4-FFF2-40B4-BE49-F238E27FC236}">
                <a16:creationId xmlns="" xmlns:a16="http://schemas.microsoft.com/office/drawing/2014/main" id="{E01A7ED4-5B5B-6F44-B46C-7FE612A18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06576"/>
            <a:ext cx="2628599" cy="393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522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18A1118-DC97-084F-8F67-7EA17DCF5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Den sjette ferieuge er anderledes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="" xmlns:a16="http://schemas.microsoft.com/office/drawing/2014/main" id="{4A373B2A-BAF9-9F48-B101-6FD0C94BB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8132" y="1806576"/>
            <a:ext cx="7137401" cy="4204757"/>
          </a:xfrm>
        </p:spPr>
        <p:txBody>
          <a:bodyPr>
            <a:normAutofit/>
          </a:bodyPr>
          <a:lstStyle/>
          <a:p>
            <a:r>
              <a:rPr lang="da-DK" dirty="0"/>
              <a:t>6. ferieuge er ikke en del af ferieloven – den er aftalt i din overenskomst.</a:t>
            </a:r>
          </a:p>
          <a:p>
            <a:r>
              <a:rPr lang="da-DK" dirty="0"/>
              <a:t>Derfor kører 6. ferieuge fortsat efter de gamle regler: Optjenes i ét kalenderår og afholdes i det følgende ferieår fra 1. maj til 30. april.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="" xmlns:a16="http://schemas.microsoft.com/office/drawing/2014/main" id="{BF97846F-B098-F24E-87A0-226F005E7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7"/>
            <a:ext cx="5010150" cy="619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001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18A1118-DC97-084F-8F67-7EA17DCF5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Overgangsordning i 2019-2020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="" xmlns:a16="http://schemas.microsoft.com/office/drawing/2014/main" id="{4A373B2A-BAF9-9F48-B101-6FD0C94BB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800" y="1806576"/>
            <a:ext cx="8068734" cy="4204757"/>
          </a:xfrm>
        </p:spPr>
        <p:txBody>
          <a:bodyPr>
            <a:normAutofit/>
          </a:bodyPr>
          <a:lstStyle/>
          <a:p>
            <a:r>
              <a:rPr lang="da-DK" b="1" dirty="0"/>
              <a:t>Frem til 1. maj 2020</a:t>
            </a:r>
            <a:r>
              <a:rPr lang="da-DK" dirty="0"/>
              <a:t> sker der ingen ændring. Her holder du den ferie, du har optjent i 2018 - helt som sædvanligt.</a:t>
            </a:r>
          </a:p>
          <a:p>
            <a:r>
              <a:rPr lang="da-DK" b="1" dirty="0"/>
              <a:t>Efter 1. sept. 2020</a:t>
            </a:r>
            <a:r>
              <a:rPr lang="da-DK" dirty="0"/>
              <a:t> træder den nye ordning i kraft, hvor du optjener og afholder ferien løbende.</a:t>
            </a:r>
          </a:p>
          <a:p>
            <a:r>
              <a:rPr lang="da-DK" b="1" dirty="0"/>
              <a:t>Men midt imellem de to ordninger</a:t>
            </a:r>
            <a:r>
              <a:rPr lang="da-DK" dirty="0"/>
              <a:t>, i sommeren 2020, får vi et mini-ferieår, hvor du kan holde den ferie, du har optjent fra 1. januar til 31. august 2019.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="" xmlns:a16="http://schemas.microsoft.com/office/drawing/2014/main" id="{6B3FDA1F-3803-BD48-906F-15A06F1AB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06576"/>
            <a:ext cx="2628599" cy="393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972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18A1118-DC97-084F-8F67-7EA17DCF5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Overgangsordning i 2019-2020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="" xmlns:a16="http://schemas.microsoft.com/office/drawing/2014/main" id="{704B5B62-37FD-AF45-9561-0E7A56138E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4379" y="1653343"/>
            <a:ext cx="9037046" cy="4351338"/>
          </a:xfrm>
        </p:spPr>
      </p:pic>
    </p:spTree>
    <p:extLst>
      <p:ext uri="{BB962C8B-B14F-4D97-AF65-F5344CB8AC3E}">
        <p14:creationId xmlns:p14="http://schemas.microsoft.com/office/powerpoint/2010/main" xmlns="" val="3206507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18A1118-DC97-084F-8F67-7EA17DCF5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Specielt om sommerferien 2020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="" xmlns:a16="http://schemas.microsoft.com/office/drawing/2014/main" id="{4A373B2A-BAF9-9F48-B101-6FD0C94BB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800" y="1626461"/>
            <a:ext cx="8068734" cy="4204757"/>
          </a:xfrm>
        </p:spPr>
        <p:txBody>
          <a:bodyPr>
            <a:noAutofit/>
          </a:bodyPr>
          <a:lstStyle/>
          <a:p>
            <a:r>
              <a:rPr lang="da-DK" dirty="0"/>
              <a:t>Du optjener godt 3 ugers ferie (helt præcist 16,64 dage) til mini-ferieåret fra 1. maj til 31. august 2020.</a:t>
            </a:r>
          </a:p>
          <a:p>
            <a:r>
              <a:rPr lang="da-DK" dirty="0"/>
              <a:t> Hvis du vil holde </a:t>
            </a:r>
            <a:r>
              <a:rPr lang="da-DK" i="1" dirty="0"/>
              <a:t>mere</a:t>
            </a:r>
            <a:r>
              <a:rPr lang="da-DK" dirty="0"/>
              <a:t> end 3 ugers sommerferie i 2020, kan du:</a:t>
            </a:r>
          </a:p>
          <a:p>
            <a:pPr lvl="1"/>
            <a:r>
              <a:rPr lang="da-DK" sz="2800" dirty="0">
                <a:latin typeface="Klavika Light" panose="020B0506040000020004" pitchFamily="34" charset="0"/>
              </a:rPr>
              <a:t>Gemme ferie fra det foregående ferieår.</a:t>
            </a:r>
            <a:br>
              <a:rPr lang="da-DK" sz="2800" dirty="0">
                <a:latin typeface="Klavika Light" panose="020B0506040000020004" pitchFamily="34" charset="0"/>
              </a:rPr>
            </a:br>
            <a:r>
              <a:rPr lang="da-DK" sz="2800" dirty="0">
                <a:latin typeface="Klavika Light" panose="020B0506040000020004" pitchFamily="34" charset="0"/>
              </a:rPr>
              <a:t>(husk at aftale det med din arbejdsgiver).</a:t>
            </a:r>
          </a:p>
          <a:p>
            <a:pPr lvl="1"/>
            <a:r>
              <a:rPr lang="da-DK" sz="2800" dirty="0">
                <a:latin typeface="Klavika Light" panose="020B0506040000020004" pitchFamily="34" charset="0"/>
              </a:rPr>
              <a:t>Bruge din 6. ferieuge.</a:t>
            </a:r>
            <a:r>
              <a:rPr lang="da-DK" sz="2800" dirty="0">
                <a:effectLst/>
                <a:latin typeface="Klavika Light" panose="020B0506040000020004" pitchFamily="34" charset="0"/>
              </a:rPr>
              <a:t> </a:t>
            </a:r>
          </a:p>
          <a:p>
            <a:r>
              <a:rPr lang="da-DK" dirty="0"/>
              <a:t>Ubrugte feriedage pr. 31. aug. 2020 overføres automatisk til det nye system, hvis de ikke er aftalt eller varslet til afholdelse i sept. 2020.</a:t>
            </a:r>
            <a:endParaRPr lang="da-DK" dirty="0">
              <a:latin typeface="Klavika Light" panose="020B0506040000020004" pitchFamily="34" charset="0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="" xmlns:a16="http://schemas.microsoft.com/office/drawing/2014/main" id="{46F7BC74-D413-9445-890E-0DFEEE08C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06576"/>
            <a:ext cx="2628599" cy="393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814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18A1118-DC97-084F-8F67-7EA17DCF5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Specielt om efterårsferien 2020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="" xmlns:a16="http://schemas.microsoft.com/office/drawing/2014/main" id="{4A373B2A-BAF9-9F48-B101-6FD0C94BB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800" y="1806576"/>
            <a:ext cx="8068734" cy="4204757"/>
          </a:xfrm>
        </p:spPr>
        <p:txBody>
          <a:bodyPr>
            <a:normAutofit/>
          </a:bodyPr>
          <a:lstStyle/>
          <a:p>
            <a:r>
              <a:rPr lang="da-DK" dirty="0"/>
              <a:t>I oktober 2020 er de nye regler lige trådt i kraft: Du har kun optjent 2,08 feriedage.</a:t>
            </a:r>
          </a:p>
          <a:p>
            <a:r>
              <a:rPr lang="da-DK" dirty="0">
                <a:latin typeface="Klavika Light" panose="020B0506040000020004" pitchFamily="34" charset="0"/>
              </a:rPr>
              <a:t>Hvis du vil holde en hel uges ferie, kan du:</a:t>
            </a:r>
          </a:p>
          <a:p>
            <a:pPr lvl="1"/>
            <a:r>
              <a:rPr lang="da-DK" dirty="0"/>
              <a:t>Gemme feriedage fra det foregående ferieår.</a:t>
            </a:r>
          </a:p>
          <a:p>
            <a:pPr lvl="1"/>
            <a:r>
              <a:rPr lang="da-DK" dirty="0">
                <a:latin typeface="Klavika Light" panose="020B0506040000020004" pitchFamily="34" charset="0"/>
              </a:rPr>
              <a:t>Bruge den 6. ferieuge.</a:t>
            </a:r>
          </a:p>
          <a:p>
            <a:pPr lvl="1"/>
            <a:r>
              <a:rPr lang="da-DK" dirty="0"/>
              <a:t>Holde 3 feriedage på ’forskud’ efter aftale med din arbejdsgiver </a:t>
            </a:r>
            <a:endParaRPr lang="da-DK" dirty="0">
              <a:latin typeface="Klavika Light" panose="020B0506040000020004" pitchFamily="34" charset="0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="" xmlns:a16="http://schemas.microsoft.com/office/drawing/2014/main" id="{3C5DA7B8-BE83-A148-A8D0-F72CECF7A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06576"/>
            <a:ext cx="2628599" cy="393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296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464</Words>
  <Application>Microsoft Office PowerPoint</Application>
  <PresentationFormat>Brugerdefineret</PresentationFormat>
  <Paragraphs>43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11</vt:i4>
      </vt:variant>
    </vt:vector>
  </HeadingPairs>
  <TitlesOfParts>
    <vt:vector size="12" baseType="lpstr">
      <vt:lpstr>Office-tema</vt:lpstr>
      <vt:lpstr>Nye  ferieregler  i 2020</vt:lpstr>
      <vt:lpstr>De nuværende ferieregler: Forskudt ferie</vt:lpstr>
      <vt:lpstr>Nye ferieregler fra 2020: Samtidighedsferie</vt:lpstr>
      <vt:lpstr>Nye ferieregler: Detaljerne</vt:lpstr>
      <vt:lpstr>Den sjette ferieuge er anderledes</vt:lpstr>
      <vt:lpstr>Overgangsordning i 2019-2020</vt:lpstr>
      <vt:lpstr>Overgangsordning i 2019-2020</vt:lpstr>
      <vt:lpstr>Specielt om sommerferien 2020</vt:lpstr>
      <vt:lpstr>Specielt om efterårsferien 2020</vt:lpstr>
      <vt:lpstr>Den ‘dobbelte ferie’ i 2020 spares op</vt:lpstr>
      <vt:lpstr>Konklusion: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Nye  ferieregler  i 2020</dc:title>
  <dc:creator>Tune Nyborg</dc:creator>
  <cp:lastModifiedBy>she</cp:lastModifiedBy>
  <cp:revision>31</cp:revision>
  <dcterms:created xsi:type="dcterms:W3CDTF">2019-04-26T09:02:57Z</dcterms:created>
  <dcterms:modified xsi:type="dcterms:W3CDTF">2019-06-11T14:27:04Z</dcterms:modified>
</cp:coreProperties>
</file>