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3D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44" autoAdjust="0"/>
    <p:restoredTop sz="94660"/>
  </p:normalViewPr>
  <p:slideViewPr>
    <p:cSldViewPr snapToGrid="0">
      <p:cViewPr>
        <p:scale>
          <a:sx n="90" d="100"/>
          <a:sy n="90" d="100"/>
        </p:scale>
        <p:origin x="2088" y="-170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0663F0-01FE-4FA3-82F8-87AC7A833A5F}" type="datetimeFigureOut">
              <a:rPr lang="da-DK" smtClean="0"/>
              <a:t>04-04-2018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1688E-B399-4B39-B973-DBC7766A1CFB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40123039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5FA1D7-5BDF-4316-A228-AC8EFCD6AB7A}" type="datetimeFigureOut">
              <a:rPr lang="da-DK" smtClean="0"/>
              <a:t>04-04-2018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F68218-B0A5-4A5A-A4D3-E1E81F9B672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53021719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 smtClean="0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04-04-2018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43765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04-04-2018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037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04-04-2018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52914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04-04-2018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03659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04-04-2018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04155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04-04-2018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50181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04-04-2018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5220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04-04-2018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7347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04-04-2018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44543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04-04-2018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3102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04-04-2018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70817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4FE03-86F8-456C-A641-6090DDABF89F}" type="datetimeFigureOut">
              <a:rPr lang="da-DK" smtClean="0"/>
              <a:t>04-04-2018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56992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ktangel 2057"/>
          <p:cNvSpPr/>
          <p:nvPr/>
        </p:nvSpPr>
        <p:spPr>
          <a:xfrm>
            <a:off x="3135087" y="1541849"/>
            <a:ext cx="3722914" cy="1669437"/>
          </a:xfrm>
          <a:prstGeom prst="rect">
            <a:avLst/>
          </a:prstGeom>
          <a:solidFill>
            <a:schemeClr val="accent6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048" name="Rektangel 2047"/>
          <p:cNvSpPr/>
          <p:nvPr/>
        </p:nvSpPr>
        <p:spPr>
          <a:xfrm>
            <a:off x="-210051" y="747211"/>
            <a:ext cx="684038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da-DK" sz="2200" kern="1400" spc="25" dirty="0">
                <a:solidFill>
                  <a:srgbClr val="D53D20"/>
                </a:solidFill>
                <a:latin typeface="Arial" charset="0"/>
                <a:ea typeface="ＭＳ ゴシック" charset="-128"/>
                <a:cs typeface="Times New Roman" charset="0"/>
              </a:rPr>
              <a:t>Overbliksfanen – advarsler og erstatningsbesøg</a:t>
            </a:r>
            <a:endParaRPr lang="en-GB" sz="2200" kern="1400" spc="25" dirty="0">
              <a:effectLst/>
              <a:latin typeface="Arial" charset="0"/>
              <a:ea typeface="ＭＳ ゴシック" charset="-128"/>
              <a:cs typeface="Times New Roman" charset="0"/>
            </a:endParaRPr>
          </a:p>
        </p:txBody>
      </p:sp>
      <p:sp>
        <p:nvSpPr>
          <p:cNvPr id="2050" name="Tekstfelt 2049"/>
          <p:cNvSpPr txBox="1"/>
          <p:nvPr/>
        </p:nvSpPr>
        <p:spPr>
          <a:xfrm>
            <a:off x="4313674" y="234462"/>
            <a:ext cx="224561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 err="1"/>
              <a:t>CuraPlan</a:t>
            </a:r>
            <a:r>
              <a:rPr lang="da-DK" sz="1200" dirty="0"/>
              <a:t> Navigationsseddel </a:t>
            </a:r>
            <a:r>
              <a:rPr lang="da-DK" sz="1200" dirty="0" smtClean="0"/>
              <a:t>10</a:t>
            </a:r>
            <a:endParaRPr lang="da-DK" sz="1200" dirty="0"/>
          </a:p>
          <a:p>
            <a:endParaRPr lang="da-DK" dirty="0"/>
          </a:p>
        </p:txBody>
      </p:sp>
      <p:cxnSp>
        <p:nvCxnSpPr>
          <p:cNvPr id="2052" name="Lige forbindelse 2051"/>
          <p:cNvCxnSpPr/>
          <p:nvPr/>
        </p:nvCxnSpPr>
        <p:spPr>
          <a:xfrm>
            <a:off x="386862" y="1293482"/>
            <a:ext cx="6026897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0" name="Tekstfelt 2059"/>
          <p:cNvSpPr txBox="1"/>
          <p:nvPr/>
        </p:nvSpPr>
        <p:spPr>
          <a:xfrm>
            <a:off x="3409380" y="1688547"/>
            <a:ext cx="3177534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69875">
              <a:spcBef>
                <a:spcPts val="600"/>
              </a:spcBef>
              <a:spcAft>
                <a:spcPts val="0"/>
              </a:spcAft>
            </a:pPr>
            <a:r>
              <a:rPr lang="da-DK" sz="1200" b="1" dirty="0">
                <a:ea typeface="Times New Roman" charset="0"/>
                <a:cs typeface="Times New Roman" charset="0"/>
              </a:rPr>
              <a:t>Overbliksfanen viser udestående opgaver:</a:t>
            </a:r>
            <a:endParaRPr lang="en-GB" sz="1200" b="1" dirty="0">
              <a:ea typeface="Times New Roman" charset="0"/>
              <a:cs typeface="Times New Roman" charset="0"/>
            </a:endParaRP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Clr>
                <a:srgbClr val="FF6600"/>
              </a:buClr>
              <a:buFont typeface="Symbol" charset="2"/>
              <a:buChar char=""/>
            </a:pPr>
            <a:r>
              <a:rPr lang="da-DK" sz="1200" dirty="0" err="1">
                <a:ea typeface="Times New Roman" charset="0"/>
                <a:cs typeface="Times New Roman" charset="0"/>
              </a:rPr>
              <a:t>Inbox</a:t>
            </a:r>
            <a:r>
              <a:rPr lang="da-DK" sz="1200" dirty="0">
                <a:ea typeface="Times New Roman" charset="0"/>
                <a:cs typeface="Times New Roman" charset="0"/>
              </a:rPr>
              <a:t>: Nye/ændrede ydelser</a:t>
            </a:r>
            <a:endParaRPr lang="en-GB" sz="1200" dirty="0">
              <a:ea typeface="Times New Roman" charset="0"/>
              <a:cs typeface="Times New Roman" charset="0"/>
            </a:endParaRP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Clr>
                <a:srgbClr val="FF6600"/>
              </a:buClr>
              <a:buFont typeface="Symbol" charset="2"/>
              <a:buChar char=""/>
            </a:pPr>
            <a:r>
              <a:rPr lang="da-DK" sz="1200" dirty="0">
                <a:ea typeface="Times New Roman" charset="0"/>
                <a:cs typeface="Times New Roman" charset="0"/>
              </a:rPr>
              <a:t>Observationspunkter: Krav som ikke er opfyldt i </a:t>
            </a:r>
            <a:r>
              <a:rPr lang="da-DK" sz="1200" dirty="0" smtClean="0">
                <a:ea typeface="Times New Roman" charset="0"/>
                <a:cs typeface="Times New Roman" charset="0"/>
              </a:rPr>
              <a:t>grundplan/dag-til-dag-kalenderen</a:t>
            </a:r>
            <a:endParaRPr lang="en-GB" sz="1200" dirty="0" smtClean="0">
              <a:ea typeface="Times New Roman" charset="0"/>
              <a:cs typeface="Times New Roman" charset="0"/>
            </a:endParaRP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Clr>
                <a:srgbClr val="FF6600"/>
              </a:buClr>
              <a:buFont typeface="Symbol" charset="2"/>
              <a:buChar char=""/>
            </a:pPr>
            <a:r>
              <a:rPr lang="da-DK" sz="1200" dirty="0" smtClean="0">
                <a:ea typeface="Times New Roman" charset="0"/>
                <a:cs typeface="Times New Roman" charset="0"/>
              </a:rPr>
              <a:t>Erstatningsbesøg</a:t>
            </a:r>
            <a:r>
              <a:rPr lang="da-DK" sz="1200" dirty="0">
                <a:ea typeface="Times New Roman" charset="0"/>
                <a:cs typeface="Times New Roman" charset="0"/>
              </a:rPr>
              <a:t>,</a:t>
            </a:r>
            <a:r>
              <a:rPr lang="da-DK" sz="1200" dirty="0" smtClean="0">
                <a:ea typeface="Times New Roman" charset="0"/>
                <a:cs typeface="Times New Roman" charset="0"/>
              </a:rPr>
              <a:t> </a:t>
            </a:r>
            <a:r>
              <a:rPr lang="da-DK" sz="1200" dirty="0">
                <a:ea typeface="Times New Roman" charset="0"/>
                <a:cs typeface="Times New Roman" charset="0"/>
              </a:rPr>
              <a:t>som endnu ikke er planlagt</a:t>
            </a:r>
            <a:endParaRPr lang="en-GB" sz="1200" dirty="0">
              <a:ea typeface="Times New Roman" charset="0"/>
              <a:cs typeface="Times New Roman" charset="0"/>
            </a:endParaRPr>
          </a:p>
          <a:p>
            <a:endParaRPr lang="da-DK" dirty="0"/>
          </a:p>
        </p:txBody>
      </p:sp>
      <p:sp>
        <p:nvSpPr>
          <p:cNvPr id="2061" name="Rektangel 2060"/>
          <p:cNvSpPr/>
          <p:nvPr/>
        </p:nvSpPr>
        <p:spPr>
          <a:xfrm>
            <a:off x="3065460" y="3330320"/>
            <a:ext cx="3348299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FF6600"/>
              </a:buClr>
              <a:buSzPct val="144000"/>
            </a:pPr>
            <a:r>
              <a:rPr lang="da-DK" sz="1200" b="1" dirty="0" smtClean="0"/>
              <a:t>Observationspunkter</a:t>
            </a:r>
          </a:p>
          <a:p>
            <a:pPr>
              <a:spcBef>
                <a:spcPts val="600"/>
              </a:spcBef>
              <a:buClr>
                <a:srgbClr val="FF6600"/>
              </a:buClr>
              <a:buSzPct val="144000"/>
            </a:pPr>
            <a:r>
              <a:rPr lang="da-DK" sz="1200" dirty="0" smtClean="0"/>
              <a:t>Observationspunkterne </a:t>
            </a:r>
            <a:r>
              <a:rPr lang="da-DK" sz="1200" dirty="0"/>
              <a:t>er forskellige typer advarsler; de vises som advarselstrekanter på besøg. Hold musen </a:t>
            </a:r>
            <a:r>
              <a:rPr lang="da-DK" sz="1200" dirty="0" smtClean="0"/>
              <a:t>hen over advarselstrekanten </a:t>
            </a:r>
            <a:r>
              <a:rPr lang="da-DK" sz="1200" dirty="0"/>
              <a:t>for at se, hvad der er </a:t>
            </a:r>
            <a:r>
              <a:rPr lang="da-DK" sz="1200" dirty="0" smtClean="0"/>
              <a:t>galt</a:t>
            </a:r>
            <a:r>
              <a:rPr lang="en-GB" sz="1200" dirty="0"/>
              <a:t>.</a:t>
            </a:r>
            <a:endParaRPr lang="da-DK" sz="1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62" name="Rektangel 2061"/>
          <p:cNvSpPr/>
          <p:nvPr/>
        </p:nvSpPr>
        <p:spPr>
          <a:xfrm>
            <a:off x="305892" y="5894412"/>
            <a:ext cx="354702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200" b="1" dirty="0" smtClean="0">
                <a:cs typeface="Arial" panose="020B0604020202020204" pitchFamily="34" charset="0"/>
              </a:rPr>
              <a:t>Erstatningsbesøg</a:t>
            </a:r>
          </a:p>
          <a:p>
            <a:endParaRPr lang="da-DK" sz="1200" b="1" dirty="0" smtClean="0">
              <a:cs typeface="Arial" panose="020B0604020202020204" pitchFamily="34" charset="0"/>
            </a:endParaRPr>
          </a:p>
          <a:p>
            <a:pPr marL="171450" indent="-171450">
              <a:buClr>
                <a:srgbClr val="D53D20"/>
              </a:buClr>
              <a:buFont typeface="Arial" panose="020B0604020202020204" pitchFamily="34" charset="0"/>
              <a:buChar char="•"/>
            </a:pPr>
            <a:r>
              <a:rPr lang="da-DK" sz="1200" dirty="0" smtClean="0"/>
              <a:t>Et besøg kan aflyses, hvis det ligger i Dag-til-dag-kalenderen. (Hvis du vil aflyse et planlagt besøg i grundplanen, skal det først overføres til kalenderen via </a:t>
            </a:r>
            <a:r>
              <a:rPr lang="da-DK" sz="1200" dirty="0" err="1" smtClean="0"/>
              <a:t>højreklik</a:t>
            </a:r>
            <a:r>
              <a:rPr lang="da-DK" sz="1200" dirty="0" smtClean="0"/>
              <a:t>).</a:t>
            </a:r>
          </a:p>
          <a:p>
            <a:pPr marL="171450" lvl="0" indent="-171450">
              <a:buClr>
                <a:srgbClr val="D53D20"/>
              </a:buClr>
              <a:buFont typeface="Arial" panose="020B0604020202020204" pitchFamily="34" charset="0"/>
              <a:buChar char="•"/>
            </a:pPr>
            <a:r>
              <a:rPr lang="da-DK" sz="1200" dirty="0" smtClean="0"/>
              <a:t>Vælg </a:t>
            </a:r>
            <a:r>
              <a:rPr lang="da-DK" sz="1200" dirty="0"/>
              <a:t>arbejdsformen Dag-til-dag-kalender; </a:t>
            </a:r>
            <a:r>
              <a:rPr lang="da-DK" sz="1200" dirty="0" err="1"/>
              <a:t>højreklik</a:t>
            </a:r>
            <a:r>
              <a:rPr lang="da-DK" sz="1200" dirty="0"/>
              <a:t> på besøget og vælg </a:t>
            </a:r>
            <a:r>
              <a:rPr lang="da-DK" sz="1200" dirty="0" smtClean="0"/>
              <a:t>”aflys” og vælg årsag – vælg en årsag, der udløser et erstatningsbesøg.</a:t>
            </a:r>
          </a:p>
          <a:p>
            <a:pPr lvl="0">
              <a:buClr>
                <a:srgbClr val="D53D20"/>
              </a:buClr>
            </a:pPr>
            <a:endParaRPr lang="da-DK" sz="1200" dirty="0"/>
          </a:p>
          <a:p>
            <a:pPr lvl="0">
              <a:buClr>
                <a:srgbClr val="D53D20"/>
              </a:buClr>
            </a:pPr>
            <a:endParaRPr lang="da-DK" sz="1200" dirty="0" smtClean="0"/>
          </a:p>
          <a:p>
            <a:endParaRPr lang="da-DK" sz="1200" b="1" dirty="0"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6" t="4589" r="34006" b="6683"/>
          <a:stretch/>
        </p:blipFill>
        <p:spPr bwMode="auto">
          <a:xfrm>
            <a:off x="386862" y="1520550"/>
            <a:ext cx="2288319" cy="2921096"/>
          </a:xfrm>
          <a:prstGeom prst="rect">
            <a:avLst/>
          </a:prstGeom>
          <a:noFill/>
          <a:ln>
            <a:noFill/>
          </a:ln>
          <a:extLst/>
        </p:spPr>
      </p:pic>
      <p:grpSp>
        <p:nvGrpSpPr>
          <p:cNvPr id="13" name="Group 12"/>
          <p:cNvGrpSpPr/>
          <p:nvPr/>
        </p:nvGrpSpPr>
        <p:grpSpPr>
          <a:xfrm>
            <a:off x="334217" y="4608339"/>
            <a:ext cx="3698875" cy="657225"/>
            <a:chOff x="0" y="0"/>
            <a:chExt cx="5222969" cy="966665"/>
          </a:xfrm>
        </p:grpSpPr>
        <p:pic>
          <p:nvPicPr>
            <p:cNvPr id="14" name="Picture 1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91" t="47424" r="996" b="40821"/>
            <a:stretch/>
          </p:blipFill>
          <p:spPr bwMode="auto">
            <a:xfrm>
              <a:off x="0" y="144016"/>
              <a:ext cx="4968552" cy="8226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Rectangle 14"/>
            <p:cNvSpPr/>
            <p:nvPr/>
          </p:nvSpPr>
          <p:spPr>
            <a:xfrm>
              <a:off x="3909735" y="0"/>
              <a:ext cx="1313234" cy="72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16" name="Rektangel 2060"/>
          <p:cNvSpPr/>
          <p:nvPr/>
        </p:nvSpPr>
        <p:spPr>
          <a:xfrm>
            <a:off x="4022809" y="4466172"/>
            <a:ext cx="261702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da-DK" sz="1200" dirty="0" smtClean="0"/>
              <a:t>For at få advarselstrekanten til at forsvinde </a:t>
            </a:r>
            <a:r>
              <a:rPr lang="da-DK" sz="1200" dirty="0"/>
              <a:t>kan du </a:t>
            </a:r>
            <a:r>
              <a:rPr lang="da-DK" sz="1200" dirty="0" smtClean="0"/>
              <a:t>fx rykke besøget, </a:t>
            </a:r>
            <a:r>
              <a:rPr lang="da-DK" sz="1200" dirty="0"/>
              <a:t>så advarslen </a:t>
            </a:r>
            <a:r>
              <a:rPr lang="da-DK" sz="1200" dirty="0" smtClean="0"/>
              <a:t>forsvinder (hvis besøget er lagt </a:t>
            </a:r>
            <a:r>
              <a:rPr lang="da-DK" sz="1200" dirty="0" smtClean="0"/>
              <a:t>uden for </a:t>
            </a:r>
            <a:r>
              <a:rPr lang="da-DK" sz="1200" dirty="0" smtClean="0"/>
              <a:t>tilladt tidsrum). </a:t>
            </a:r>
            <a:r>
              <a:rPr lang="da-DK" sz="1200" dirty="0"/>
              <a:t>D</a:t>
            </a:r>
            <a:r>
              <a:rPr lang="da-DK" sz="1200" dirty="0" smtClean="0"/>
              <a:t>u kan også </a:t>
            </a:r>
            <a:r>
              <a:rPr lang="da-DK" sz="1200" dirty="0"/>
              <a:t>godkende advarslen ved at </a:t>
            </a:r>
            <a:r>
              <a:rPr lang="da-DK" sz="1200" dirty="0" err="1"/>
              <a:t>højreklikke</a:t>
            </a:r>
            <a:r>
              <a:rPr lang="da-DK" sz="1200" dirty="0"/>
              <a:t> på den. Så accepterer du </a:t>
            </a:r>
            <a:r>
              <a:rPr lang="da-DK" sz="1200" dirty="0" smtClean="0"/>
              <a:t>den, </a:t>
            </a:r>
            <a:r>
              <a:rPr lang="da-DK" sz="1200" dirty="0"/>
              <a:t>men viser, at du har set den.</a:t>
            </a:r>
            <a:endParaRPr lang="en-GB" sz="1200" dirty="0"/>
          </a:p>
        </p:txBody>
      </p:sp>
      <p:pic>
        <p:nvPicPr>
          <p:cNvPr id="19" name="Picture 18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3124" y="8245994"/>
            <a:ext cx="487680" cy="274320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33"/>
          <a:stretch>
            <a:fillRect/>
          </a:stretch>
        </p:blipFill>
        <p:spPr bwMode="auto">
          <a:xfrm>
            <a:off x="3995095" y="6339006"/>
            <a:ext cx="2232025" cy="976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ktangel 4"/>
          <p:cNvSpPr/>
          <p:nvPr/>
        </p:nvSpPr>
        <p:spPr>
          <a:xfrm>
            <a:off x="334218" y="7790328"/>
            <a:ext cx="5892902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170" lvl="0" indent="-269875">
              <a:spcBef>
                <a:spcPts val="600"/>
              </a:spcBef>
            </a:pPr>
            <a:r>
              <a:rPr lang="da-DK" sz="1200" dirty="0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Erstatningsbesøg, som endnu ikke er lagt i kalenderen, vises på Overbliksfanen (husk at angive en dato – hermed vises erstatningsbesøg fra den dato og frem)</a:t>
            </a:r>
          </a:p>
          <a:p>
            <a:pPr marL="342900" lvl="0" indent="-342900">
              <a:spcBef>
                <a:spcPts val="600"/>
              </a:spcBef>
              <a:buClr>
                <a:srgbClr val="FF6600"/>
              </a:buClr>
              <a:buFont typeface="Symbol" panose="05050102010706020507" pitchFamily="18" charset="2"/>
              <a:buChar char=""/>
            </a:pPr>
            <a:r>
              <a:rPr lang="da-DK" sz="1200" dirty="0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Klik på opsætningsknappen OR i planlægningsfanen; så vises Overbliksfane og Ruteviser samtidig. Angiv dato.</a:t>
            </a:r>
          </a:p>
          <a:p>
            <a:pPr marL="342900" lvl="0" indent="-342900">
              <a:spcBef>
                <a:spcPts val="600"/>
              </a:spcBef>
              <a:buClr>
                <a:srgbClr val="FF6600"/>
              </a:buClr>
              <a:buFont typeface="Symbol" panose="05050102010706020507" pitchFamily="18" charset="2"/>
              <a:buChar char=""/>
            </a:pPr>
            <a:r>
              <a:rPr lang="da-DK" sz="1200" dirty="0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Vælg arbejdsformen Dag-til-dag-kalender, og vælg den rute og dato, hvor du vil lægge erstatningsbesøget</a:t>
            </a:r>
          </a:p>
          <a:p>
            <a:pPr marL="342900" lvl="0" indent="-342900">
              <a:spcBef>
                <a:spcPts val="600"/>
              </a:spcBef>
              <a:buClr>
                <a:srgbClr val="FF6600"/>
              </a:buClr>
              <a:buFont typeface="Symbol" panose="05050102010706020507" pitchFamily="18" charset="2"/>
              <a:buChar char=""/>
            </a:pPr>
            <a:r>
              <a:rPr lang="da-DK" sz="1200" dirty="0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Træk erstatningsbesøget ind fra tabellen i </a:t>
            </a:r>
            <a:r>
              <a:rPr lang="da-DK" sz="1200" dirty="0" smtClean="0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Overbliksfanen på den ønskede rute og tidspunkt; </a:t>
            </a:r>
            <a:r>
              <a:rPr lang="da-DK" sz="1200" dirty="0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så forsvinder </a:t>
            </a:r>
            <a:r>
              <a:rPr lang="da-DK" sz="1200" dirty="0" smtClean="0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erstatningsbesøget</a:t>
            </a:r>
            <a:r>
              <a:rPr lang="da-DK" sz="1200" dirty="0" smtClean="0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a-DK" sz="1200" dirty="0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fra </a:t>
            </a:r>
            <a:r>
              <a:rPr lang="da-DK" sz="1200" dirty="0" smtClean="0">
                <a:solidFill>
                  <a:prstClr val="black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tabellen</a:t>
            </a:r>
            <a:endParaRPr lang="da-DK" sz="1200" dirty="0">
              <a:solidFill>
                <a:prstClr val="black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16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213</TotalTime>
  <Words>250</Words>
  <Application>Microsoft Office PowerPoint</Application>
  <PresentationFormat>A4 Paper (210x297 mm)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ＭＳ ゴシック</vt:lpstr>
      <vt:lpstr>Arial</vt:lpstr>
      <vt:lpstr>Calibri</vt:lpstr>
      <vt:lpstr>Calibri Light</vt:lpstr>
      <vt:lpstr>Symbol</vt:lpstr>
      <vt:lpstr>Times New Roman</vt:lpstr>
      <vt:lpstr>Office-tema</vt:lpstr>
      <vt:lpstr>PowerPoint Presentation</vt:lpstr>
    </vt:vector>
  </TitlesOfParts>
  <Company>Aarhus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Marie Blæsild</dc:creator>
  <cp:lastModifiedBy>Silje Marie Meltvedt</cp:lastModifiedBy>
  <cp:revision>42</cp:revision>
  <dcterms:created xsi:type="dcterms:W3CDTF">2018-02-26T12:25:53Z</dcterms:created>
  <dcterms:modified xsi:type="dcterms:W3CDTF">2018-04-04T15:18:43Z</dcterms:modified>
</cp:coreProperties>
</file>