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75" r:id="rId3"/>
    <p:sldId id="258" r:id="rId4"/>
    <p:sldId id="259" r:id="rId5"/>
    <p:sldId id="281" r:id="rId6"/>
    <p:sldId id="276" r:id="rId7"/>
    <p:sldId id="277" r:id="rId8"/>
    <p:sldId id="278" r:id="rId9"/>
    <p:sldId id="282" r:id="rId10"/>
    <p:sldId id="273" r:id="rId11"/>
    <p:sldId id="274" r:id="rId12"/>
    <p:sldId id="279" r:id="rId13"/>
    <p:sldId id="264" r:id="rId14"/>
    <p:sldId id="265" r:id="rId15"/>
    <p:sldId id="280" r:id="rId16"/>
    <p:sldId id="283" r:id="rId17"/>
    <p:sldId id="270" r:id="rId18"/>
    <p:sldId id="291" r:id="rId19"/>
    <p:sldId id="292" r:id="rId20"/>
    <p:sldId id="293" r:id="rId21"/>
    <p:sldId id="294" r:id="rId22"/>
  </p:sldIdLst>
  <p:sldSz cx="9144000" cy="6858000" type="screen4x3"/>
  <p:notesSz cx="6797675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9" autoAdjust="0"/>
    <p:restoredTop sz="94624" autoAdjust="0"/>
  </p:normalViewPr>
  <p:slideViewPr>
    <p:cSldViewPr>
      <p:cViewPr>
        <p:scale>
          <a:sx n="72" d="100"/>
          <a:sy n="72" d="100"/>
        </p:scale>
        <p:origin x="-1842" y="-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-3666" y="-11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1D4507-BD65-487B-B10D-FF5F4CB2AF48}" type="datetimeFigureOut">
              <a:rPr lang="da-DK"/>
              <a:pPr>
                <a:defRPr/>
              </a:pPr>
              <a:t>18-05-2018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26EE15-EEB4-4266-A9A4-E8D854E1CFC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219835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D40CD7-6AE7-454A-B9C6-874F43B5FD6B}" type="datetimeFigureOut">
              <a:rPr lang="da-DK"/>
              <a:pPr>
                <a:defRPr/>
              </a:pPr>
              <a:t>18-05-2018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4A1DA82-8A24-4662-8278-0BF62A82E20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287320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71480"/>
            <a:ext cx="9144000" cy="1470025"/>
          </a:xfrm>
        </p:spPr>
        <p:txBody>
          <a:bodyPr>
            <a:normAutofit/>
          </a:bodyPr>
          <a:lstStyle>
            <a:lvl1pPr algn="ctr">
              <a:defRPr sz="3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0" y="2000240"/>
            <a:ext cx="9144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Klik for at redigere undertiteltypografien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AE39D-ED5E-4B81-92B5-DF242CCF59A3}" type="datetime1">
              <a:rPr lang="da-DK" smtClean="0"/>
              <a:pPr>
                <a:defRPr/>
              </a:pPr>
              <a:t>18-05-2018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88952"/>
            <a:ext cx="8229600" cy="1296974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smtClean="0"/>
              <a:t>Klik for at redigere typografi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00636-AE0B-4982-BA28-EF063928C2B1}" type="datetime1">
              <a:rPr lang="da-DK" smtClean="0"/>
              <a:pPr>
                <a:defRPr/>
              </a:pPr>
              <a:t>18-05-2018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785818"/>
          </a:xfrm>
        </p:spPr>
        <p:txBody>
          <a:bodyPr>
            <a:normAutofit/>
          </a:bodyPr>
          <a:lstStyle>
            <a:lvl1pPr>
              <a:defRPr sz="3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85736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typografi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49712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smtClean="0"/>
              <a:t>Klik for at redigere typografi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85736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typografi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49712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smtClean="0"/>
              <a:t>Klik for at redigere typografi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CBD8B-BA57-40CB-92F3-65B9421C882D}" type="datetime1">
              <a:rPr lang="da-DK" smtClean="0"/>
              <a:pPr>
                <a:defRPr/>
              </a:pPr>
              <a:t>18-05-2018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/>
            </a:r>
            <a:br>
              <a:rPr lang="da-DK" smtClean="0"/>
            </a:br>
            <a:r>
              <a:rPr lang="da-DK" smtClean="0"/>
              <a:t/>
            </a:r>
            <a:br>
              <a:rPr lang="da-DK" smtClean="0"/>
            </a:br>
            <a:r>
              <a:rPr lang="da-DK" smtClean="0"/>
              <a:t>Overskrift</a:t>
            </a:r>
            <a:br>
              <a:rPr lang="da-DK" smtClean="0"/>
            </a:br>
            <a:endParaRPr lang="da-DK" smtClean="0"/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857375"/>
            <a:ext cx="8229600" cy="4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CB814C-6F09-4770-8BEE-12EC8141BD4E}" type="datetime1">
              <a:rPr lang="da-DK" smtClean="0"/>
              <a:pPr>
                <a:defRPr/>
              </a:pPr>
              <a:t>18-05-2018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pic>
        <p:nvPicPr>
          <p:cNvPr id="1030" name="Billede 8" descr="byvaaben_logo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0913" y="4851400"/>
            <a:ext cx="1771650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Billede 7" descr="PP_bjalke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uglen.ishoj.dk/kategori/persondataforordnin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uglen.ishoj.dk/kategori/persondataforordnin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dropbox.com/s/6xq7hfqiezbskt6/Ish%C3%B8j%20IT%20Film%201.mp4?dl=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829761"/>
          </a:xfrm>
        </p:spPr>
        <p:txBody>
          <a:bodyPr>
            <a:normAutofit/>
          </a:bodyPr>
          <a:lstStyle/>
          <a:p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Persondataforordningen (GDPR)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83568" y="4149080"/>
            <a:ext cx="7772400" cy="1199704"/>
          </a:xfrm>
        </p:spPr>
        <p:txBody>
          <a:bodyPr>
            <a:normAutofit/>
          </a:bodyPr>
          <a:lstStyle/>
          <a:p>
            <a:endParaRPr lang="da-DK" dirty="0" smtClean="0"/>
          </a:p>
          <a:p>
            <a:r>
              <a:rPr lang="da-DK" dirty="0" smtClean="0"/>
              <a:t>Hvad skal I være opmærksomme på?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732C94B2-9AFB-464F-B60B-C493CAE06FA8}" type="slidenum">
              <a:rPr lang="da-DK" smtClean="0"/>
              <a:pPr/>
              <a:t>1</a:t>
            </a:fld>
            <a:endParaRPr lang="da-D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er følsomt og hvad er ikke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a-DK" sz="2800" dirty="0" smtClean="0"/>
              <a:t>Trekanten (næste slide) viser, hvad der er følsomme oplysninger, og hvad der ikke er. </a:t>
            </a:r>
          </a:p>
          <a:p>
            <a:pPr>
              <a:buNone/>
            </a:pPr>
            <a:endParaRPr lang="da-DK" sz="2800" dirty="0" smtClean="0"/>
          </a:p>
          <a:p>
            <a:pPr>
              <a:buNone/>
            </a:pPr>
            <a:r>
              <a:rPr lang="da-DK" sz="2800" dirty="0" smtClean="0"/>
              <a:t>Jo højere en oplysning er placeret i trekanten, jo bedre grundlag skal der være for at behandle oplysningen. Personfølsomme oplysninger, som er højest, må således kun behandles, hvis det er absolut nødvendigt for sagsbehandlingen.</a:t>
            </a:r>
            <a:endParaRPr lang="da-DK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iasnummer 4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732C94B2-9AFB-464F-B60B-C493CAE06FA8}" type="slidenum">
              <a:rPr lang="da-DK" smtClean="0"/>
              <a:pPr/>
              <a:t>11</a:t>
            </a:fld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88639"/>
            <a:ext cx="8715375" cy="648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Opmærksomhedspunkter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dirty="0" smtClean="0"/>
              <a:t>Der skal stilles kontrolspørgsmål, når borgerne ringer – verificering</a:t>
            </a:r>
          </a:p>
          <a:p>
            <a:r>
              <a:rPr lang="da-DK" sz="2400" dirty="0"/>
              <a:t>K</a:t>
            </a:r>
            <a:r>
              <a:rPr lang="da-DK" sz="2400" dirty="0" smtClean="0"/>
              <a:t>ommunikation, som ikke blot er generel almen vejledning, som ikke tager udgangspunkt i en sag eller person, skal ske via Digital Post eller andre sikre forbindelser – Ikke e-mail!</a:t>
            </a:r>
          </a:p>
          <a:p>
            <a:r>
              <a:rPr lang="da-DK" sz="2400" dirty="0" smtClean="0"/>
              <a:t>Samtykke – Vi skal dokumentere at der er samtykke fra borgeren, hvis vi behandler eller videregiver oplysninger uden direkte lovhjemmel (gælder også videregivelse til pårørende).  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1258258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da-DK" u="sng" dirty="0" smtClean="0"/>
              <a:t>Forretningens opgaver </a:t>
            </a:r>
          </a:p>
          <a:p>
            <a:pPr>
              <a:spcAft>
                <a:spcPts val="1200"/>
              </a:spcAft>
            </a:pPr>
            <a:r>
              <a:rPr lang="da-DK" dirty="0" smtClean="0"/>
              <a:t>Alt persondata skal fjernes fra fællesdrev </a:t>
            </a:r>
          </a:p>
          <a:p>
            <a:pPr>
              <a:spcAft>
                <a:spcPts val="1200"/>
              </a:spcAft>
            </a:pPr>
            <a:r>
              <a:rPr lang="da-DK" dirty="0" smtClean="0"/>
              <a:t>Alt persondata skal fjernes fra H drev</a:t>
            </a:r>
          </a:p>
          <a:p>
            <a:pPr>
              <a:spcAft>
                <a:spcPts val="1200"/>
              </a:spcAft>
            </a:pPr>
            <a:r>
              <a:rPr lang="da-DK" dirty="0" smtClean="0"/>
              <a:t>Alt persondata skal fjernes fra Outlook</a:t>
            </a:r>
          </a:p>
          <a:p>
            <a:pPr>
              <a:spcAft>
                <a:spcPts val="1200"/>
              </a:spcAft>
            </a:pPr>
            <a:r>
              <a:rPr lang="da-DK" dirty="0" smtClean="0"/>
              <a:t>Persondata skal ligge i </a:t>
            </a:r>
            <a:r>
              <a:rPr lang="da-DK" dirty="0" err="1" smtClean="0"/>
              <a:t>fagsystem</a:t>
            </a:r>
            <a:r>
              <a:rPr lang="da-DK" dirty="0" smtClean="0"/>
              <a:t> eller i SBSYS</a:t>
            </a:r>
          </a:p>
          <a:p>
            <a:pPr>
              <a:spcAft>
                <a:spcPts val="1200"/>
              </a:spcAft>
            </a:pPr>
            <a:r>
              <a:rPr lang="da-DK" dirty="0" smtClean="0"/>
              <a:t>Arbejdsgange skal ændres, så persondata ikke ender forkerte steder	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da-DK" i="1" dirty="0"/>
              <a:t> </a:t>
            </a:r>
            <a:r>
              <a:rPr lang="da-DK" i="1" dirty="0" smtClean="0"/>
              <a:t>  (Nu – 25/5)</a:t>
            </a:r>
          </a:p>
          <a:p>
            <a:pPr>
              <a:buNone/>
            </a:pP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dirty="0" smtClean="0"/>
              <a:t>Hvilken opgave ligger der lige nu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732C94B2-9AFB-464F-B60B-C493CAE06FA8}" type="slidenum">
              <a:rPr lang="da-DK" smtClean="0"/>
              <a:pPr/>
              <a:t>13</a:t>
            </a:fld>
            <a:endParaRPr lang="da-DK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Aft>
                <a:spcPts val="1200"/>
              </a:spcAft>
            </a:pPr>
            <a:r>
              <a:rPr lang="da-DK" dirty="0" smtClean="0"/>
              <a:t>Der er nedsat en task force bestående af Kim Niegsch, Jesper Vig Meyer, Lene Jensen, Jens Erik Nilsson-Møller og Linne Caramés</a:t>
            </a:r>
          </a:p>
          <a:p>
            <a:pPr>
              <a:spcAft>
                <a:spcPts val="1200"/>
              </a:spcAft>
            </a:pPr>
            <a:r>
              <a:rPr lang="da-DK" dirty="0" smtClean="0"/>
              <a:t>Herudover nedsættes der en task force+ med deltagelse fra alle centre, som skal facilitere implementeringen og andring af arbejdsgange samt kontakt til task force</a:t>
            </a:r>
          </a:p>
          <a:p>
            <a:pPr>
              <a:spcAft>
                <a:spcPts val="1200"/>
              </a:spcAft>
            </a:pPr>
            <a:r>
              <a:rPr lang="da-DK" dirty="0" smtClean="0">
                <a:hlinkClick r:id="rId2"/>
              </a:rPr>
              <a:t>Der er oprettet en side på Uglen med information</a:t>
            </a:r>
            <a:endParaRPr lang="da-DK" dirty="0" smtClean="0"/>
          </a:p>
          <a:p>
            <a:pPr>
              <a:spcAft>
                <a:spcPts val="1200"/>
              </a:spcAft>
            </a:pPr>
            <a:r>
              <a:rPr lang="da-DK" dirty="0" smtClean="0"/>
              <a:t>Der skal identificeres systemansvarlige, som har indgående kendskab til kommunens fag- og ESDH systemer </a:t>
            </a:r>
          </a:p>
          <a:p>
            <a:pPr>
              <a:spcAft>
                <a:spcPts val="1200"/>
              </a:spcAft>
            </a:pPr>
            <a:r>
              <a:rPr lang="da-DK" dirty="0" smtClean="0"/>
              <a:t>Der er ansat en DPO, som kan rådgive om overholdelse af persondataforordningen i DSD, hvor Ishøj er medlem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Er der hjælp at hente?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732C94B2-9AFB-464F-B60B-C493CAE06FA8}" type="slidenum">
              <a:rPr lang="da-DK" smtClean="0"/>
              <a:pPr/>
              <a:t>14</a:t>
            </a:fld>
            <a:endParaRPr lang="da-DK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96974"/>
          </a:xfrm>
        </p:spPr>
        <p:txBody>
          <a:bodyPr/>
          <a:lstStyle/>
          <a:p>
            <a:r>
              <a:rPr lang="da-DK" dirty="0" smtClean="0"/>
              <a:t>....og mere hjælp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5112568"/>
          </a:xfrm>
        </p:spPr>
        <p:txBody>
          <a:bodyPr/>
          <a:lstStyle/>
          <a:p>
            <a:r>
              <a:rPr lang="da-DK" sz="2800" dirty="0" smtClean="0"/>
              <a:t>Medarbejdernes drev kan snart scannes for persondata, så man bliver gjort opmærksom på, at der er dokumenter, der skal fjernes</a:t>
            </a:r>
          </a:p>
          <a:p>
            <a:r>
              <a:rPr lang="da-DK" sz="2800" dirty="0" smtClean="0"/>
              <a:t>Senere scannes også outlook, så man lettere kan finde mails med persondata</a:t>
            </a:r>
          </a:p>
          <a:p>
            <a:r>
              <a:rPr lang="da-DK" sz="2800" dirty="0" smtClean="0"/>
              <a:t>Der er kommet et e-learningsprogram fra KL </a:t>
            </a:r>
          </a:p>
          <a:p>
            <a:r>
              <a:rPr lang="da-DK" sz="2800" dirty="0" smtClean="0"/>
              <a:t>Der kommer yderligere information fra task force/IT</a:t>
            </a:r>
          </a:p>
          <a:p>
            <a:r>
              <a:rPr lang="en-GB" sz="2800" dirty="0" err="1" smtClean="0">
                <a:hlinkClick r:id="rId2"/>
              </a:rPr>
              <a:t>Læs</a:t>
            </a:r>
            <a:r>
              <a:rPr lang="en-GB" sz="2800" dirty="0" smtClean="0">
                <a:hlinkClick r:id="rId2"/>
              </a:rPr>
              <a:t> mere </a:t>
            </a:r>
            <a:r>
              <a:rPr lang="en-GB" sz="2800" dirty="0" err="1" smtClean="0">
                <a:hlinkClick r:id="rId2"/>
              </a:rPr>
              <a:t>på</a:t>
            </a:r>
            <a:r>
              <a:rPr lang="en-GB" sz="2800" dirty="0" smtClean="0">
                <a:hlinkClick r:id="rId2"/>
              </a:rPr>
              <a:t> </a:t>
            </a:r>
            <a:r>
              <a:rPr lang="en-GB" sz="2800" dirty="0" err="1" smtClean="0">
                <a:hlinkClick r:id="rId2"/>
              </a:rPr>
              <a:t>Uglen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1600" dirty="0" smtClean="0">
                <a:hlinkClick r:id="rId2"/>
              </a:rPr>
              <a:t>http://uglen.ishoj.dk/kategori/persondataforordning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xmlns="" val="3161820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OBS!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800" dirty="0"/>
              <a:t>Der kommer helt sikkert fokus på det her fra...</a:t>
            </a:r>
          </a:p>
          <a:p>
            <a:endParaRPr lang="da-DK" sz="2800" dirty="0"/>
          </a:p>
          <a:p>
            <a:pPr>
              <a:buFontTx/>
              <a:buChar char="-"/>
            </a:pPr>
            <a:r>
              <a:rPr lang="da-DK" sz="2800" dirty="0"/>
              <a:t>Borgerne</a:t>
            </a:r>
          </a:p>
          <a:p>
            <a:pPr>
              <a:buFontTx/>
              <a:buChar char="-"/>
            </a:pPr>
            <a:r>
              <a:rPr lang="da-DK" sz="2800" dirty="0"/>
              <a:t>Politikerne</a:t>
            </a:r>
          </a:p>
          <a:p>
            <a:pPr>
              <a:buFontTx/>
              <a:buChar char="-"/>
            </a:pPr>
            <a:r>
              <a:rPr lang="da-DK" sz="2800" dirty="0"/>
              <a:t>Journalisterne</a:t>
            </a:r>
          </a:p>
          <a:p>
            <a:pPr>
              <a:buFontTx/>
              <a:buChar char="-"/>
            </a:pPr>
            <a:endParaRPr lang="da-DK" sz="2800" dirty="0"/>
          </a:p>
          <a:p>
            <a:pPr marL="0" indent="0">
              <a:buNone/>
            </a:pPr>
            <a:r>
              <a:rPr lang="da-DK" sz="2800" dirty="0"/>
              <a:t>Så lad os ikke ende på forsiden af ekstrabladet...</a:t>
            </a: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2012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Spørgsmål?</a:t>
            </a:r>
            <a:endParaRPr lang="da-DK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916832"/>
            <a:ext cx="367240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er følsomme oplysninger?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a-DK" sz="2400" dirty="0" smtClean="0">
                <a:solidFill>
                  <a:schemeClr val="tx1">
                    <a:tint val="75000"/>
                  </a:schemeClr>
                </a:solidFill>
              </a:rPr>
              <a:t>Følsomme oplysninger går også under betegnelsen "særlige kategorier af oplysninger’’. Det kan eksempelvis være:</a:t>
            </a:r>
          </a:p>
          <a:p>
            <a:pPr lvl="1"/>
            <a:r>
              <a:rPr lang="da-DK" sz="2400" dirty="0" smtClean="0">
                <a:solidFill>
                  <a:schemeClr val="tx1">
                    <a:tint val="75000"/>
                  </a:schemeClr>
                </a:solidFill>
              </a:rPr>
              <a:t>Oplysninger om helbredsforhold </a:t>
            </a:r>
          </a:p>
          <a:p>
            <a:pPr lvl="1"/>
            <a:r>
              <a:rPr lang="da-DK" sz="2400" dirty="0" smtClean="0">
                <a:solidFill>
                  <a:schemeClr val="tx1">
                    <a:tint val="75000"/>
                  </a:schemeClr>
                </a:solidFill>
              </a:rPr>
              <a:t>Fagforening </a:t>
            </a:r>
          </a:p>
          <a:p>
            <a:pPr lvl="1"/>
            <a:r>
              <a:rPr lang="da-DK" sz="2400" dirty="0" smtClean="0">
                <a:solidFill>
                  <a:schemeClr val="tx1">
                    <a:tint val="75000"/>
                  </a:schemeClr>
                </a:solidFill>
              </a:rPr>
              <a:t>Racemæssig eller etnisk baggrund</a:t>
            </a:r>
          </a:p>
          <a:p>
            <a:pPr lvl="1"/>
            <a:r>
              <a:rPr lang="da-DK" sz="2400" dirty="0" smtClean="0">
                <a:solidFill>
                  <a:schemeClr val="tx1">
                    <a:tint val="75000"/>
                  </a:schemeClr>
                </a:solidFill>
              </a:rPr>
              <a:t>Politisk, religiøs eller filosofisk overbevisning</a:t>
            </a:r>
          </a:p>
          <a:p>
            <a:pPr lvl="1"/>
            <a:r>
              <a:rPr lang="da-DK" sz="2400" dirty="0" smtClean="0">
                <a:solidFill>
                  <a:schemeClr val="tx1">
                    <a:tint val="75000"/>
                  </a:schemeClr>
                </a:solidFill>
              </a:rPr>
              <a:t>Seksuelle forhold</a:t>
            </a:r>
          </a:p>
          <a:p>
            <a:pPr lvl="1"/>
            <a:r>
              <a:rPr lang="da-DK" sz="2400" dirty="0" smtClean="0">
                <a:solidFill>
                  <a:schemeClr val="tx1">
                    <a:tint val="75000"/>
                  </a:schemeClr>
                </a:solidFill>
              </a:rPr>
              <a:t>Genetiske data</a:t>
            </a:r>
          </a:p>
          <a:p>
            <a:endParaRPr lang="da-DK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er almindelige oplysninger?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lvl="1"/>
            <a:r>
              <a:rPr lang="da-DK" sz="2400" dirty="0" smtClean="0">
                <a:solidFill>
                  <a:schemeClr val="tx1">
                    <a:tint val="75000"/>
                  </a:schemeClr>
                </a:solidFill>
              </a:rPr>
              <a:t>Håndtering af almindelige ikke-følsomme oplysninger kræver ikke et udtrykkeligt samtykke men kan ske fx som led i opfyldelsen af et ansættelsesforhold. Det kan være:</a:t>
            </a:r>
          </a:p>
          <a:p>
            <a:pPr lvl="1"/>
            <a:r>
              <a:rPr lang="da-DK" sz="2400" dirty="0" smtClean="0">
                <a:solidFill>
                  <a:schemeClr val="tx1">
                    <a:tint val="75000"/>
                  </a:schemeClr>
                </a:solidFill>
              </a:rPr>
              <a:t>Identifikationsoplysninger (navn, adresse, </a:t>
            </a:r>
            <a:r>
              <a:rPr lang="da-DK" sz="2400" dirty="0" err="1" smtClean="0">
                <a:solidFill>
                  <a:schemeClr val="tx1">
                    <a:tint val="75000"/>
                  </a:schemeClr>
                </a:solidFill>
              </a:rPr>
              <a:t>tlf.nr</a:t>
            </a:r>
            <a:r>
              <a:rPr lang="da-DK" sz="2400" dirty="0" smtClean="0">
                <a:solidFill>
                  <a:schemeClr val="tx1">
                    <a:tint val="75000"/>
                  </a:schemeClr>
                </a:solidFill>
              </a:rPr>
              <a:t>, fødselsdato)</a:t>
            </a:r>
          </a:p>
          <a:p>
            <a:pPr lvl="1"/>
            <a:r>
              <a:rPr lang="da-DK" sz="2400" dirty="0" smtClean="0">
                <a:solidFill>
                  <a:schemeClr val="tx1">
                    <a:tint val="75000"/>
                  </a:schemeClr>
                </a:solidFill>
              </a:rPr>
              <a:t>Familieforhold</a:t>
            </a:r>
          </a:p>
          <a:p>
            <a:pPr lvl="1"/>
            <a:r>
              <a:rPr lang="da-DK" sz="2400" dirty="0" smtClean="0">
                <a:solidFill>
                  <a:schemeClr val="tx1">
                    <a:tint val="75000"/>
                  </a:schemeClr>
                </a:solidFill>
              </a:rPr>
              <a:t>Ansøgning og cv (uddannelse, eksamensoplysninger, tidligere beskæftigelse)</a:t>
            </a:r>
          </a:p>
          <a:p>
            <a:pPr lvl="1"/>
            <a:r>
              <a:rPr lang="da-DK" sz="2400" dirty="0" smtClean="0">
                <a:solidFill>
                  <a:schemeClr val="tx1">
                    <a:tint val="75000"/>
                  </a:schemeClr>
                </a:solidFill>
              </a:rPr>
              <a:t>Løn, arbejdstider, fravær, sygedage (men ikke årsagen til sygefraværet)</a:t>
            </a:r>
          </a:p>
          <a:p>
            <a:pPr lvl="1"/>
            <a:r>
              <a:rPr lang="da-DK" sz="2400" dirty="0" smtClean="0">
                <a:solidFill>
                  <a:schemeClr val="tx1">
                    <a:tint val="75000"/>
                  </a:schemeClr>
                </a:solidFill>
              </a:rPr>
              <a:t>Kontonummer</a:t>
            </a:r>
          </a:p>
          <a:p>
            <a:pPr lvl="1"/>
            <a:r>
              <a:rPr lang="da-DK" sz="2400" dirty="0" smtClean="0">
                <a:solidFill>
                  <a:schemeClr val="tx1">
                    <a:tint val="75000"/>
                  </a:schemeClr>
                </a:solidFill>
              </a:rPr>
              <a:t>Skat og gæld</a:t>
            </a:r>
          </a:p>
          <a:p>
            <a:endParaRPr lang="da-D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Hvor, hvornår er det her besluttet?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Persondataorordningen er vedtaget i EU i april 2016. </a:t>
            </a:r>
          </a:p>
          <a:p>
            <a:r>
              <a:rPr lang="da-DK" dirty="0" smtClean="0"/>
              <a:t>Det er en forordning, hvilket betyder, at reglerne er direkte gældende i medlemslandende, dog er der gjort plads til nationale forskelle. </a:t>
            </a:r>
          </a:p>
          <a:p>
            <a:r>
              <a:rPr lang="da-DK" dirty="0" smtClean="0"/>
              <a:t>Forordningen træder i kraft i Danmark den 25. maj 2018.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81483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Behandling af følsomme oplysninger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None/>
            </a:pPr>
            <a:r>
              <a:rPr lang="da-DK" dirty="0" smtClean="0">
                <a:solidFill>
                  <a:schemeClr val="tx1">
                    <a:tint val="75000"/>
                  </a:schemeClr>
                </a:solidFill>
              </a:rPr>
              <a:t>Behandling af følsomme oplysninger er som</a:t>
            </a:r>
          </a:p>
          <a:p>
            <a:pPr lvl="2">
              <a:buNone/>
            </a:pPr>
            <a:r>
              <a:rPr lang="da-DK" dirty="0" smtClean="0">
                <a:solidFill>
                  <a:schemeClr val="tx1">
                    <a:tint val="75000"/>
                  </a:schemeClr>
                </a:solidFill>
              </a:rPr>
              <a:t>udgangspunkt forbudt. Der er dog undtagelser </a:t>
            </a:r>
          </a:p>
          <a:p>
            <a:pPr lvl="2">
              <a:buNone/>
            </a:pPr>
            <a:r>
              <a:rPr lang="da-DK" dirty="0" smtClean="0">
                <a:solidFill>
                  <a:schemeClr val="tx1">
                    <a:tint val="75000"/>
                  </a:schemeClr>
                </a:solidFill>
              </a:rPr>
              <a:t>– herunder hvis den registrerede har givet</a:t>
            </a:r>
          </a:p>
          <a:p>
            <a:pPr lvl="2">
              <a:buNone/>
            </a:pPr>
            <a:r>
              <a:rPr lang="da-DK" dirty="0" smtClean="0">
                <a:solidFill>
                  <a:schemeClr val="tx1">
                    <a:tint val="75000"/>
                  </a:schemeClr>
                </a:solidFill>
              </a:rPr>
              <a:t> udtrykkeligt samtykke, hvis det eksempelvis kan</a:t>
            </a:r>
          </a:p>
          <a:p>
            <a:pPr lvl="2">
              <a:buNone/>
            </a:pPr>
            <a:r>
              <a:rPr lang="da-DK" dirty="0" smtClean="0">
                <a:solidFill>
                  <a:schemeClr val="tx1">
                    <a:tint val="75000"/>
                  </a:schemeClr>
                </a:solidFill>
              </a:rPr>
              <a:t> beskytte den registreredes eller andres vitale</a:t>
            </a:r>
          </a:p>
          <a:p>
            <a:pPr lvl="2">
              <a:buNone/>
            </a:pPr>
            <a:r>
              <a:rPr lang="da-DK" dirty="0" smtClean="0">
                <a:solidFill>
                  <a:schemeClr val="tx1">
                    <a:tint val="75000"/>
                  </a:schemeClr>
                </a:solidFill>
              </a:rPr>
              <a:t> interesser, eller hvis det er nødvendigt for at</a:t>
            </a:r>
          </a:p>
          <a:p>
            <a:pPr lvl="2">
              <a:buNone/>
            </a:pPr>
            <a:r>
              <a:rPr lang="da-DK" dirty="0" smtClean="0">
                <a:solidFill>
                  <a:schemeClr val="tx1">
                    <a:tint val="75000"/>
                  </a:schemeClr>
                </a:solidFill>
              </a:rPr>
              <a:t> overholde arbejdsretlige forpligtelser.</a:t>
            </a:r>
          </a:p>
          <a:p>
            <a:endParaRPr lang="da-DK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>
              <a:buNone/>
            </a:pPr>
            <a:r>
              <a:rPr lang="da-DK" dirty="0" smtClean="0"/>
              <a:t>Behandling af CPR-nummer</a:t>
            </a:r>
          </a:p>
          <a:p>
            <a:pPr>
              <a:buNone/>
            </a:pPr>
            <a:r>
              <a:rPr lang="da-DK" dirty="0" smtClean="0">
                <a:solidFill>
                  <a:schemeClr val="tx1">
                    <a:tint val="75000"/>
                  </a:schemeClr>
                </a:solidFill>
              </a:rPr>
              <a:t>   CPR-numre behandles som udgangspunkt fremover som følsomme oplysninger og må behandles, når det følger af lovgivningen, eller der er givet samtykke. </a:t>
            </a:r>
          </a:p>
          <a:p>
            <a:pPr>
              <a:buNone/>
            </a:pPr>
            <a:r>
              <a:rPr lang="da-DK" dirty="0" smtClean="0"/>
              <a:t>Strafbare forhold</a:t>
            </a:r>
          </a:p>
          <a:p>
            <a:pPr>
              <a:buNone/>
            </a:pPr>
            <a:r>
              <a:rPr lang="da-DK" dirty="0" smtClean="0">
                <a:solidFill>
                  <a:schemeClr val="tx1">
                    <a:tint val="75000"/>
                  </a:schemeClr>
                </a:solidFill>
              </a:rPr>
              <a:t>   Oplysninger om strafbare forhold kan behandles, hvis der foreligger samtykke, eller det er nødvendigt for at varetage en berettiget interesse.</a:t>
            </a:r>
          </a:p>
          <a:p>
            <a:endParaRPr lang="da-D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Virksomheder og myndigheder er blevet mere digitale, og det betyder samtidig, at vi alle har flere private oplysninger, som er gemt og tilgængelige digitalt</a:t>
            </a:r>
          </a:p>
          <a:p>
            <a:pPr>
              <a:buNone/>
            </a:pPr>
            <a:endParaRPr lang="da-DK" dirty="0" smtClean="0"/>
          </a:p>
          <a:p>
            <a:r>
              <a:rPr lang="da-DK" dirty="0" smtClean="0"/>
              <a:t>Handler således om vores fælles rettigheder som borgere – og beskyttelse af vores private og fortrolige oplysinger</a:t>
            </a:r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Hvorfor er den kommet?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732C94B2-9AFB-464F-B60B-C493CAE06FA8}" type="slidenum">
              <a:rPr lang="da-DK" smtClean="0"/>
              <a:pPr/>
              <a:t>3</a:t>
            </a:fld>
            <a:endParaRPr lang="da-DK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 smtClean="0"/>
              <a:t>Forordningen erstatter den nuværende danske persondatalov, som er fra år 2000</a:t>
            </a:r>
          </a:p>
          <a:p>
            <a:endParaRPr lang="da-DK" dirty="0" smtClean="0"/>
          </a:p>
          <a:p>
            <a:r>
              <a:rPr lang="da-DK" dirty="0" smtClean="0"/>
              <a:t>Som udgangspunkt samme regler som den nuværende persondatalov – men…..</a:t>
            </a:r>
          </a:p>
          <a:p>
            <a:pPr>
              <a:buNone/>
            </a:pPr>
            <a:endParaRPr lang="da-DK" dirty="0" smtClean="0"/>
          </a:p>
          <a:p>
            <a:pPr>
              <a:buFontTx/>
              <a:buChar char="-"/>
            </a:pPr>
            <a:r>
              <a:rPr lang="da-DK" dirty="0" smtClean="0"/>
              <a:t>skærpet dokumentationspligt (beskrivelse af behandlingsaktiviteter, beredskabsplaner mv.)</a:t>
            </a:r>
          </a:p>
          <a:p>
            <a:pPr>
              <a:buFontTx/>
              <a:buChar char="-"/>
            </a:pPr>
            <a:endParaRPr lang="da-DK" dirty="0" smtClean="0"/>
          </a:p>
          <a:p>
            <a:pPr>
              <a:buFontTx/>
              <a:buChar char="-"/>
            </a:pPr>
            <a:r>
              <a:rPr lang="da-DK" dirty="0" smtClean="0"/>
              <a:t>Bøder på op til 16 mio. kr. for offentlige myndigheder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Reglerne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732C94B2-9AFB-464F-B60B-C493CAE06FA8}" type="slidenum">
              <a:rPr lang="da-DK" smtClean="0"/>
              <a:pPr/>
              <a:t>4</a:t>
            </a:fld>
            <a:endParaRPr lang="da-DK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er omfattet af reglerne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Alle behandlinger af fysiske personer, som sker af virksomheder og myndigheder, og hvor oplysningerne gemmes i et register</a:t>
            </a:r>
          </a:p>
          <a:p>
            <a:endParaRPr lang="da-DK" dirty="0" smtClean="0"/>
          </a:p>
          <a:p>
            <a:r>
              <a:rPr lang="da-DK" dirty="0" smtClean="0"/>
              <a:t>Gælder også afdøde i 10 år</a:t>
            </a:r>
          </a:p>
          <a:p>
            <a:endParaRPr lang="da-DK" dirty="0" smtClean="0"/>
          </a:p>
          <a:p>
            <a:r>
              <a:rPr lang="da-DK" dirty="0" smtClean="0"/>
              <a:t>Og enkeltmandsvirksomheder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271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En lille video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8272"/>
            <a:ext cx="869632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3577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Opbevaring af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800" dirty="0" smtClean="0"/>
              <a:t>Personhenførbare oplysninger skal gemmes i et system, hvor der er adgangsstyring og logning. </a:t>
            </a:r>
          </a:p>
          <a:p>
            <a:pPr>
              <a:buFontTx/>
              <a:buChar char="-"/>
              <a:tabLst>
                <a:tab pos="265113" algn="l"/>
              </a:tabLst>
            </a:pPr>
            <a:r>
              <a:rPr lang="da-DK" sz="2800" dirty="0" smtClean="0"/>
              <a:t>Dvs. </a:t>
            </a:r>
            <a:r>
              <a:rPr lang="da-DK" sz="2800" dirty="0"/>
              <a:t>i</a:t>
            </a:r>
            <a:r>
              <a:rPr lang="da-DK" sz="2800" dirty="0" smtClean="0"/>
              <a:t> et fagsystem eller i SBSYS og ikke på H: drev, I: drev, J: drev, outlook mv.</a:t>
            </a:r>
          </a:p>
          <a:p>
            <a:pPr marL="0" indent="0">
              <a:buNone/>
              <a:tabLst>
                <a:tab pos="265113" algn="l"/>
              </a:tabLst>
            </a:pPr>
            <a:endParaRPr lang="da-DK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1427303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96974"/>
          </a:xfrm>
        </p:spPr>
        <p:txBody>
          <a:bodyPr/>
          <a:lstStyle/>
          <a:p>
            <a:pPr algn="ctr"/>
            <a:r>
              <a:rPr lang="da-DK" dirty="0" smtClean="0"/>
              <a:t>Behanding af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68788"/>
          </a:xfrm>
        </p:spPr>
        <p:txBody>
          <a:bodyPr/>
          <a:lstStyle/>
          <a:p>
            <a:r>
              <a:rPr lang="da-DK" sz="2400" dirty="0" smtClean="0"/>
              <a:t>Data må kun behandles, hvis der er et sagligt formål med behandling. Data må ikke derefter bruges til andre formål.</a:t>
            </a:r>
          </a:p>
          <a:p>
            <a:r>
              <a:rPr lang="da-DK" sz="2400" dirty="0" smtClean="0"/>
              <a:t>Vi skal bruge borgerens frivillige samtykke for at indhente og behandle oplysninger – medmindre vi har lovhjemmel! – Husk, at samtykke kan trækkes tilbage</a:t>
            </a:r>
          </a:p>
          <a:p>
            <a:r>
              <a:rPr lang="da-DK" sz="2400" dirty="0" smtClean="0"/>
              <a:t>Vi må kun gemme oplysninger, som er nødvendige for sagsbehandlingen. </a:t>
            </a:r>
          </a:p>
          <a:p>
            <a:r>
              <a:rPr lang="da-DK" sz="2400" dirty="0" smtClean="0"/>
              <a:t>Data skal slettes (sagen skal lukkes/arkiveres), når formålet med behandlingen er opnået</a:t>
            </a:r>
          </a:p>
          <a:p>
            <a:r>
              <a:rPr lang="da-DK" sz="2400" dirty="0" smtClean="0"/>
              <a:t>Borgeren har ret til at få slettet (ikke altid muligt) eller berigtiget oplysninger</a:t>
            </a:r>
          </a:p>
          <a:p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xmlns="" val="3362564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96974"/>
          </a:xfrm>
        </p:spPr>
        <p:txBody>
          <a:bodyPr/>
          <a:lstStyle/>
          <a:p>
            <a:pPr algn="ctr"/>
            <a:r>
              <a:rPr lang="da-DK" dirty="0" smtClean="0"/>
              <a:t>Gennemsigtighed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268788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Når vi indhenter oplysninger fra en borger selv eller fra andre om borgeren, så skal borgeren informeres om:</a:t>
            </a:r>
          </a:p>
          <a:p>
            <a:pPr>
              <a:buFontTx/>
              <a:buChar char="-"/>
            </a:pPr>
            <a:r>
              <a:rPr lang="da-DK" dirty="0" smtClean="0"/>
              <a:t>Med hvilket formål og hjemmel indhentes oplysningerne</a:t>
            </a:r>
          </a:p>
          <a:p>
            <a:pPr>
              <a:buFontTx/>
              <a:buChar char="-"/>
            </a:pPr>
            <a:r>
              <a:rPr lang="da-DK" dirty="0" smtClean="0"/>
              <a:t>Hvilke rettigheder og muligheder har borgeren </a:t>
            </a:r>
          </a:p>
          <a:p>
            <a:pPr>
              <a:buFontTx/>
              <a:buChar char="-"/>
            </a:pPr>
            <a:r>
              <a:rPr lang="da-DK" dirty="0" smtClean="0"/>
              <a:t>Hvem behandler data og hvem får adgang til dem</a:t>
            </a:r>
          </a:p>
          <a:p>
            <a:pPr>
              <a:buFontTx/>
              <a:buChar char="-"/>
            </a:pPr>
            <a:r>
              <a:rPr lang="da-DK" dirty="0" smtClean="0"/>
              <a:t>Hvor længe oplysningerne gemmes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4091847392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</TotalTime>
  <Words>969</Words>
  <Application>Microsoft Office PowerPoint</Application>
  <PresentationFormat>Skærmshow (4:3)</PresentationFormat>
  <Paragraphs>113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21</vt:i4>
      </vt:variant>
    </vt:vector>
  </HeadingPairs>
  <TitlesOfParts>
    <vt:vector size="22" baseType="lpstr">
      <vt:lpstr>Kontortema</vt:lpstr>
      <vt:lpstr>  Persondataforordningen (GDPR)</vt:lpstr>
      <vt:lpstr>Hvor, hvornår er det her besluttet?</vt:lpstr>
      <vt:lpstr>Hvorfor er den kommet?</vt:lpstr>
      <vt:lpstr>Reglerne</vt:lpstr>
      <vt:lpstr>Hvad er omfattet af reglerne</vt:lpstr>
      <vt:lpstr>En lille video</vt:lpstr>
      <vt:lpstr>Opbevaring af data</vt:lpstr>
      <vt:lpstr>Behanding af data</vt:lpstr>
      <vt:lpstr>Gennemsigtighed</vt:lpstr>
      <vt:lpstr>Hvad er følsomt og hvad er ikke</vt:lpstr>
      <vt:lpstr>Dias nummer 11</vt:lpstr>
      <vt:lpstr>Opmærksomhedspunkter</vt:lpstr>
      <vt:lpstr>Hvilken opgave ligger der lige nu</vt:lpstr>
      <vt:lpstr>Er der hjælp at hente?</vt:lpstr>
      <vt:lpstr>....og mere hjælp</vt:lpstr>
      <vt:lpstr>OBS!</vt:lpstr>
      <vt:lpstr>Spørgsmål?</vt:lpstr>
      <vt:lpstr>Hvad er følsomme oplysninger? </vt:lpstr>
      <vt:lpstr>Hvad er almindelige oplysninger?</vt:lpstr>
      <vt:lpstr>Behandling af følsomme oplysninger</vt:lpstr>
      <vt:lpstr>Dias nummer 21</vt:lpstr>
    </vt:vector>
  </TitlesOfParts>
  <Company>Ishøj Kommune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Overskrift</dc:title>
  <dc:creator>efg</dc:creator>
  <cp:lastModifiedBy>Jesper Vig Meyer</cp:lastModifiedBy>
  <cp:revision>94</cp:revision>
  <dcterms:created xsi:type="dcterms:W3CDTF">2010-02-22T11:32:36Z</dcterms:created>
  <dcterms:modified xsi:type="dcterms:W3CDTF">2018-05-18T08:08:57Z</dcterms:modified>
</cp:coreProperties>
</file>